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6" r:id="rId17"/>
    <p:sldId id="272" r:id="rId18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36" y="-24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 lang="en-US"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1.0000000000000012E-2"/>
          <c:y val="1.000000000000001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Поиск места повреждения КЛ-0,4-35 кВ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16.05.2023</c:v>
              </c:pt>
              <c:pt idx="1">
                <c:v>20.06.2023</c:v>
              </c:pt>
              <c:pt idx="2">
                <c:v>19.07.2023</c:v>
              </c:pt>
            </c:strLit>
          </c:cat>
          <c:val>
            <c:numLit>
              <c:formatCode>General</c:formatCode>
              <c:ptCount val="3"/>
              <c:pt idx="0">
                <c:v>120</c:v>
              </c:pt>
              <c:pt idx="1">
                <c:v>160</c:v>
              </c:pt>
              <c:pt idx="2">
                <c:v>80</c:v>
              </c:pt>
            </c:numLit>
          </c:val>
        </c:ser>
        <c:ser>
          <c:idx val="1"/>
          <c:order val="1"/>
          <c:tx>
            <c:v>Анализ объема и места производства работ на основе полученной информации, подготовка бригады к выезду_x000d_
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16.05.2023</c:v>
              </c:pt>
              <c:pt idx="1">
                <c:v>20.06.2023</c:v>
              </c:pt>
              <c:pt idx="2">
                <c:v>19.07.2023</c:v>
              </c:pt>
            </c:strLit>
          </c:cat>
          <c:val>
            <c:numLit>
              <c:formatCode>General</c:formatCode>
              <c:ptCount val="3"/>
              <c:pt idx="0">
                <c:v>50</c:v>
              </c:pt>
              <c:pt idx="1">
                <c:v>40</c:v>
              </c:pt>
              <c:pt idx="2">
                <c:v>60</c:v>
              </c:pt>
            </c:numLit>
          </c:val>
        </c:ser>
        <c:ser>
          <c:idx val="2"/>
          <c:order val="2"/>
          <c:tx>
            <c:v>Определение на местности расположения поврежденного участка КЛ, организация рабочего места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16.05.2023</c:v>
              </c:pt>
              <c:pt idx="1">
                <c:v>20.06.2023</c:v>
              </c:pt>
              <c:pt idx="2">
                <c:v>19.07.2023</c:v>
              </c:pt>
            </c:strLit>
          </c:cat>
          <c:val>
            <c:numLit>
              <c:formatCode>General</c:formatCode>
              <c:ptCount val="3"/>
              <c:pt idx="0">
                <c:v>100</c:v>
              </c:pt>
              <c:pt idx="1">
                <c:v>80</c:v>
              </c:pt>
              <c:pt idx="2">
                <c:v>120</c:v>
              </c:pt>
            </c:numLit>
          </c:val>
        </c:ser>
        <c:ser>
          <c:idx val="3"/>
          <c:order val="3"/>
          <c:tx>
            <c:v>Выезд ЭТЛ для указания места повреждения и производства работ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16.05.2023</c:v>
              </c:pt>
              <c:pt idx="1">
                <c:v>20.06.2023</c:v>
              </c:pt>
              <c:pt idx="2">
                <c:v>19.07.2023</c:v>
              </c:pt>
            </c:strLit>
          </c:cat>
          <c:val>
            <c:numLit>
              <c:formatCode>General</c:formatCode>
              <c:ptCount val="3"/>
              <c:pt idx="0">
                <c:v>70</c:v>
              </c:pt>
              <c:pt idx="1">
                <c:v>60</c:v>
              </c:pt>
              <c:pt idx="2">
                <c:v>80</c:v>
              </c:pt>
            </c:numLit>
          </c:val>
        </c:ser>
        <c:ser>
          <c:idx val="4"/>
          <c:order val="4"/>
          <c:tx>
            <c:v>Устранение повреждения КЛ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16.05.2023</c:v>
              </c:pt>
              <c:pt idx="1">
                <c:v>20.06.2023</c:v>
              </c:pt>
              <c:pt idx="2">
                <c:v>19.07.2023</c:v>
              </c:pt>
            </c:strLit>
          </c:cat>
          <c:val>
            <c:numLit>
              <c:formatCode>General</c:formatCode>
              <c:ptCount val="3"/>
              <c:pt idx="0">
                <c:v>80</c:v>
              </c:pt>
              <c:pt idx="1">
                <c:v>70</c:v>
              </c:pt>
              <c:pt idx="2">
                <c:v>90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153600"/>
        <c:axId val="136606208"/>
        <c:extLst/>
      </c:barChart>
      <c:lineChart>
        <c:grouping val="stacked"/>
        <c:varyColors val="0"/>
        <c:ser>
          <c:idx val="5"/>
          <c:order val="5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16.05.2023</c:v>
              </c:pt>
              <c:pt idx="1">
                <c:v>20.06.2023</c:v>
              </c:pt>
              <c:pt idx="2">
                <c:v>19.07.2023</c:v>
              </c:pt>
            </c:strLit>
          </c:cat>
          <c:val>
            <c:numLit>
              <c:formatCode>General</c:formatCode>
              <c:ptCount val="3"/>
              <c:pt idx="0">
                <c:v>420</c:v>
              </c:pt>
              <c:pt idx="1">
                <c:v>410</c:v>
              </c:pt>
              <c:pt idx="2">
                <c:v>430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53600"/>
        <c:axId val="136606208"/>
      </c:lineChart>
      <c:lineChart>
        <c:grouping val="stacked"/>
        <c:varyColors val="0"/>
        <c:ser>
          <c:idx val="6"/>
          <c:order val="6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240</c:v>
              </c:pt>
              <c:pt idx="1">
                <c:v>240</c:v>
              </c:pt>
              <c:pt idx="2">
                <c:v>240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53600"/>
        <c:axId val="136606208"/>
      </c:lineChart>
      <c:catAx>
        <c:axId val="22415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 w="0">
            <a:noFill/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136606208"/>
        <c:crosses val="autoZero"/>
        <c:auto val="0"/>
        <c:lblAlgn val="ctr"/>
        <c:lblOffset val="100"/>
        <c:noMultiLvlLbl val="0"/>
      </c:catAx>
      <c:valAx>
        <c:axId val="136606208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US"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24153600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lang="en-US"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 lang="en-US"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1.0000000000000005E-2"/>
          <c:y val="1.0000000000000005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Поиск места повреждения КЛ-0,4-35 кВ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14.08.2023</c:v>
              </c:pt>
              <c:pt idx="1">
                <c:v>31.08.2023</c:v>
              </c:pt>
              <c:pt idx="2">
                <c:v>19.09.2023</c:v>
              </c:pt>
            </c:strLit>
          </c:cat>
          <c:val>
            <c:numLit>
              <c:formatCode>General</c:formatCode>
              <c:ptCount val="3"/>
              <c:pt idx="0">
                <c:v>120</c:v>
              </c:pt>
              <c:pt idx="1">
                <c:v>105</c:v>
              </c:pt>
              <c:pt idx="2">
                <c:v>118</c:v>
              </c:pt>
            </c:numLit>
          </c:val>
        </c:ser>
        <c:ser>
          <c:idx val="1"/>
          <c:order val="1"/>
          <c:tx>
            <c:v>Внесение данных в электронный «журнал дефектов РС» о приоритетах восстановления поврежденных _x000d_
КЛ-0,4-35кВ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14.08.2023</c:v>
              </c:pt>
              <c:pt idx="1">
                <c:v>31.08.2023</c:v>
              </c:pt>
              <c:pt idx="2">
                <c:v>19.09.2023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10</c:v>
              </c:pt>
            </c:numLit>
          </c:val>
        </c:ser>
        <c:ser>
          <c:idx val="2"/>
          <c:order val="2"/>
          <c:tx>
            <c:v>Анализ объема и места производства работ на основе полученной информации, подготовка бригады к выезду_x000d_
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14.08.2023</c:v>
              </c:pt>
              <c:pt idx="1">
                <c:v>31.08.2023</c:v>
              </c:pt>
              <c:pt idx="2">
                <c:v>19.09.2023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12</c:v>
              </c:pt>
              <c:pt idx="2">
                <c:v>20</c:v>
              </c:pt>
            </c:numLit>
          </c:val>
        </c:ser>
        <c:ser>
          <c:idx val="3"/>
          <c:order val="3"/>
          <c:tx>
            <c:v>Определение на местности расположения поврежденного участка КЛ, организация рабочего места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14.08.2023</c:v>
              </c:pt>
              <c:pt idx="1">
                <c:v>31.08.2023</c:v>
              </c:pt>
              <c:pt idx="2">
                <c:v>19.09.2023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20</c:v>
              </c:pt>
              <c:pt idx="2">
                <c:v>15</c:v>
              </c:pt>
            </c:numLit>
          </c:val>
        </c:ser>
        <c:ser>
          <c:idx val="4"/>
          <c:order val="4"/>
          <c:tx>
            <c:v>Устранение повреждения КЛ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lang="en-US"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14.08.2023</c:v>
              </c:pt>
              <c:pt idx="1">
                <c:v>31.08.2023</c:v>
              </c:pt>
              <c:pt idx="2">
                <c:v>19.09.2023</c:v>
              </c:pt>
            </c:strLit>
          </c:cat>
          <c:val>
            <c:numLit>
              <c:formatCode>General</c:formatCode>
              <c:ptCount val="3"/>
              <c:pt idx="0">
                <c:v>80</c:v>
              </c:pt>
              <c:pt idx="1">
                <c:v>90</c:v>
              </c:pt>
              <c:pt idx="2">
                <c:v>80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469568"/>
        <c:axId val="136616704"/>
        <c:extLst/>
      </c:barChart>
      <c:lineChart>
        <c:grouping val="stacked"/>
        <c:varyColors val="0"/>
        <c:ser>
          <c:idx val="5"/>
          <c:order val="5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4.5368620037807207E-2"/>
                  <c:y val="3.9669421487603315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44549464398234E-2"/>
                  <c:y val="1.763085399449036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14.08.2023</c:v>
              </c:pt>
              <c:pt idx="1">
                <c:v>31.08.2023</c:v>
              </c:pt>
              <c:pt idx="2">
                <c:v>19.09.2023</c:v>
              </c:pt>
            </c:strLit>
          </c:cat>
          <c:val>
            <c:numLit>
              <c:formatCode>General</c:formatCode>
              <c:ptCount val="3"/>
              <c:pt idx="0">
                <c:v>240</c:v>
              </c:pt>
              <c:pt idx="1">
                <c:v>237</c:v>
              </c:pt>
              <c:pt idx="2">
                <c:v>243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9568"/>
        <c:axId val="136616704"/>
      </c:lineChart>
      <c:lineChart>
        <c:grouping val="stacked"/>
        <c:varyColors val="0"/>
        <c:ser>
          <c:idx val="6"/>
          <c:order val="6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2.520478890989288E-3"/>
                  <c:y val="6.6115702479338867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05986137366097E-2"/>
                  <c:y val="6.6115702479338867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240</c:v>
              </c:pt>
              <c:pt idx="1">
                <c:v>240</c:v>
              </c:pt>
              <c:pt idx="2">
                <c:v>240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9568"/>
        <c:axId val="136616704"/>
      </c:lineChart>
      <c:catAx>
        <c:axId val="22346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 w="0">
            <a:noFill/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136616704"/>
        <c:crosses val="autoZero"/>
        <c:auto val="0"/>
        <c:lblAlgn val="ctr"/>
        <c:lblOffset val="100"/>
        <c:noMultiLvlLbl val="0"/>
      </c:catAx>
      <c:valAx>
        <c:axId val="136616704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US"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223469568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lang="en-US"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45500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4294967295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по определению места повреждения линий электропередач МУП «</a:t>
            </a:r>
            <a:r>
              <a:rPr lang="ru-RU" sz="1800" b="1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Электросервис»</a:t>
            </a:r>
            <a:endParaRPr lang="ru-RU" sz="18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Утягулова Лидия Александровна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 по проектам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МУП "Электросервис"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77724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420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Среднее количество повторных выездов на ранее выявленные места повреждения, в 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Побачаев Геннадий Геннадьевич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инженер МУП «Электросервис»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Утягулова Лидия Александровна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 по проектам МУП «Электросервис»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Дьяков Глеб Валерьевич 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Ведущий инженер ПТО МУП «Электросервис»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Побачаев Геннадий Геннадьевич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инженер  МУП «Электросервис»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Утягулова Лидия Александровна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Инженер по проектам МУП "Электросервис"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182880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</a:t>
                      </a: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/</a:t>
                      </a:r>
                      <a:r>
                        <a:rPr lang="ru-RU" sz="10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</a:t>
                      </a:r>
                      <a:endParaRPr lang="ru-RU" sz="10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Внести дополнительные графы информации о приоритетах восстановления поврежденных КЛ-0,4-35 кВ в электронный "журнал дефектов РС".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 основе полученной информации сокращение времени на анализ объема, места производства работ, сбор материалов и подготовку бригады к выезду.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Распорядительным документом обязать задействованный персонал вносить сведения о выявленных местах повреждений и технических характеристиках КЛ-0,4-35 кВ в электронный "журнал дефектов РС".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трудозатрат участка РС на определение местонахождения повреждения КЛ по месту производства работ.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Распорядительным документом обязать персонал ЭТЛ, после отыскания мест повреждений КЛ-0,4-35 кВ, вносить сведения в электронный "журнал дефектов РС" с приложением фотофиксации выявленных мест повреждений КЛ, с привязкой к топооснове (топосъемка, карты 2Гис, гуглкарты).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на повторные выезды </a:t>
                      </a:r>
                      <a:r>
                        <a:rPr lang="ru-RU" sz="10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ЭТЛ</a:t>
                      </a: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и повторную </a:t>
                      </a: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раскопку,</a:t>
                      </a:r>
                      <a:r>
                        <a:rPr lang="ru-RU" sz="1000" u="none" spc="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сокращение финансовых затрат на восстановление асфальтобетонного покрытия.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Внести дополнительные графы информации о приоритетах восстановления поврежденных КЛ-0,4-35 кВ в электронный "журнал дефектов РС".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 основе полученной информации сокращение времени на анализ объема, места производства работ, сбор материалов и подготовку бригады к выезду. 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120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98" y="3851275"/>
            <a:ext cx="3264719" cy="2074526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88716" y="342264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9077" y="3779837"/>
            <a:ext cx="4883110" cy="22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Распорядительным документом обязать задействованный персонал вносить сведения о выявленных местах повреждений и технических характеристиках КЛ-0,4-35 кВ в электронный "журнал дефектов РС".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трудозатрат участка РС на определение местонахождения повреждения КЛ по месту производства работ.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2766" y="249395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628" y="2922582"/>
            <a:ext cx="302935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276975"/>
          <a:chOff x="361950" y="180975"/>
          <a:chExt cx="10439400" cy="627697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fontAlgn="t"/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Распорядительным документом обязать персонал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, после отыскания мест повреждений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КЛ-0,4-35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кВ, вносить сведения в электронный "журнал дефектов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РС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" с приложением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фотофиксации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выявленных мест повреждений КЛ, с привязкой к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топооснове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(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топосъемка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, карты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2Гис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, </a:t>
            </a:r>
            <a:r>
              <a:rPr lang="ru-RU" sz="13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гуглкарты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).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на повторные выезды </a:t>
            </a:r>
            <a:r>
              <a:rPr lang="ru-RU" sz="1300" dirty="0" err="1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  <a:r>
              <a:rPr lang="ru-RU" sz="13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 и повторную раскопку, сокращение финансовых затрат на восстановление асфальтобетонного покрытия.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791" y="2917821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614" y="3352837"/>
            <a:ext cx="2375084" cy="1427132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468" y="3317838"/>
            <a:ext cx="1091280" cy="1456392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2436" y="2846383"/>
            <a:ext cx="3429024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FF0000"/>
                </a:solidFill>
                <a:latin typeface="Scada"/>
              </a:rPr>
              <a:t>БЫЛО:</a:t>
            </a:r>
            <a:endParaRPr lang="ru-RU" sz="1200" b="1" u="none" spc="0" dirty="0">
              <a:solidFill>
                <a:srgbClr val="FF0000"/>
              </a:solidFill>
              <a:latin typeface="Scad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4574" y="3324330"/>
            <a:ext cx="2286016" cy="145563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Picture 2" descr="W:\ОМП\161-650\Фот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5946" y="3351209"/>
            <a:ext cx="1071497" cy="1428760"/>
          </a:xfrm>
          <a:prstGeom prst="rect">
            <a:avLst/>
          </a:prstGeom>
          <a:noFill/>
        </p:spPr>
      </p:pic>
      <p:pic>
        <p:nvPicPr>
          <p:cNvPr id="1028" name="Picture 4" descr="C:\Users\utyagulova_la\Desktop\Бережливое производство\Асфальт затраты 20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750" y="5089631"/>
            <a:ext cx="3000396" cy="1904916"/>
          </a:xfrm>
          <a:prstGeom prst="rect">
            <a:avLst/>
          </a:prstGeom>
          <a:noFill/>
        </p:spPr>
      </p:pic>
      <p:pic>
        <p:nvPicPr>
          <p:cNvPr id="1029" name="Picture 5" descr="C:\Users\utyagulova_la\Desktop\Бережливое производство\Асфальт затраты 20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7476" y="5065721"/>
            <a:ext cx="3065749" cy="195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4294967295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МУП «Электросервис» - Гурьянов Евгений Владимирович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распределительных сетей (РС)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места повреждения кабельных линий 0,4-35 кВ МУП "Электросервис", восстановление электроснабжения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Побачаев Геннадий Геннадьевич 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Главный инженер МУП «Электросервис» 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Утягулова Лидия Александровна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Инженер по проектам МУП «Электросервис» 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Дьяков Глеб Валерьевич ; Побачаев Геннадий Геннадьевич; Утягулова Лидия Александровна;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</a:t>
            </a:r>
            <a:r>
              <a:rPr lang="ru-RU" sz="90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уточненных сведений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 месте нахождения повреждений 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  <a:r>
              <a:rPr lang="ru-RU" sz="900" u="none" spc="0" dirty="0" err="1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КЛ-0,4-35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 кВ  и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как следствие необходимость повторных выездов персонала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на объекты для указания ранее выявленных мест повреждений.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Длительное время организации аварийных и ремонтных работ, длительное время восстановления системы электроснабжения потребителей, неэффективное использование производительности труда сотрудников, финансовые потери  предприятия за непроизводительный труд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77724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420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Среднее количество повторных выездов на ранее выявленные места повреждения, в 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Отсутствие наглядной информации о приоритетах восстановления поврежденных КЛ-0,4-35 кВ.
2. Потеря времени из-за отсутствия достаточной информации о выявленных местах повреждений.
3. Потеря времени на повторный выезд и повторную раскопку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Аварийное повреждение 
КЛ-0,4-35 кВ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Поиск места повреждения КЛ-0,4-35 кВ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объема и места производства работ на основе полученной информации, </a:t>
            </a:r>
            <a:endParaRPr lang="ru-RU" sz="9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бригады к выезду
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100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на местности расположения поврежденного участка КЛ, организация рабочего места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70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Выезд ЭТЛ для указания места повреждения и производства работ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80 мин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Устранение повреждения КЛ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Восстановление 
электроснабжения 
потребителей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74320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наглядной информации о приоритетах восстановления поврежденных КЛ-0,4-35 кВ.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информации по телефону.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Внести дополнительные графы информации о приоритетах восстановления поврежденных КЛ-0,4-35 кВ в электронный "журнал дефектов РС".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Потеря времени из-за отсутствия достаточной информации о выявленных местах повреждений.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единого места хранения информации о выявленных местах повреждений и технических характеристиках КЛ-0,4-35 кВ с доступом для служб ОДС, ЭТЛ и участка РС.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Распорядительным документом обязать задействованный персонал вносить сведения о выявленных местах повреждений и технических характеристиках КЛ-0,4-35 кВ в электронный "журнал дефектов РС".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Потеря времени на повторный выезд и повторную раскопку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фотофиксации и привязки мест повреждений кабельных линий к местности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Распорядительным документом обязать персонал ЭТЛ, после отыскания мест повреждений КЛ-0,4-35 кВ, вносить сведения в электронный "журнал дефектов РС" с приложением фотофиксации выявленных мест повреждений КЛ, с привязкой к топооснове (топосъемка, карты 2Гис, гуглкарты).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Внести дополнительные графы информации о приоритетах восстановления поврежденных КЛ-0,4-35 кВ в электронный "журнал дефектов РС".
2. Распорядительным документом обязать задействованный персонал вносить сведения о выявленных местах повреждений и технических характеристиках КЛ-0,4-35 кВ в электронный "журнал дефектов РС".
3. Распорядительным документом обязать персонал ЭТЛ, после отыскания мест повреждений КЛ-0,4-35 кВ, вносить сведения в электронный "журнал дефектов РС" с приложением фотофиксации выявленных мест повреждений КЛ, с привязкой к топооснове (топосъемка, карты 2Гис, гуглкарты).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Аварийное повреждение 
КЛ-0,4-35 кВ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Поиск места повреждения </a:t>
            </a:r>
            <a:r>
              <a:rPr lang="ru-RU" sz="900" u="none" spc="0" dirty="0" err="1">
                <a:solidFill>
                  <a:srgbClr val="000000">
                    <a:alpha val="100000"/>
                  </a:srgbClr>
                </a:solidFill>
                <a:latin typeface="Scada"/>
              </a:rPr>
              <a:t>КЛ-0,4-35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кВ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 err="1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ОДС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, </a:t>
            </a:r>
            <a:r>
              <a:rPr lang="ru-RU" sz="900" u="none" spc="0" dirty="0" err="1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  <a:endParaRPr lang="ru-RU" sz="9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rtl="1"/>
            <a:r>
              <a:rPr lang="ru-RU" sz="900" dirty="0" smtClean="0">
                <a:latin typeface="Scada"/>
              </a:rPr>
              <a:t>Внесение данных в электронный «журнал дефектов </a:t>
            </a:r>
            <a:r>
              <a:rPr lang="ru-RU" sz="900" dirty="0" err="1" smtClean="0">
                <a:latin typeface="Scada"/>
              </a:rPr>
              <a:t>РС</a:t>
            </a:r>
            <a:r>
              <a:rPr lang="ru-RU" sz="900" dirty="0" smtClean="0">
                <a:latin typeface="Scada"/>
              </a:rPr>
              <a:t>» о приоритетах восстановления поврежденных </a:t>
            </a:r>
          </a:p>
          <a:p>
            <a:pPr rtl="1"/>
            <a:r>
              <a:rPr lang="ru-RU" sz="900" dirty="0" err="1" smtClean="0">
                <a:latin typeface="Scada"/>
              </a:rPr>
              <a:t>КЛ-0,4-35кВ</a:t>
            </a:r>
            <a:endParaRPr lang="ar-SA" sz="900" dirty="0" smtClean="0">
              <a:latin typeface="Scad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 dirty="0" smtClean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  <a:endParaRPr lang="ru-RU" sz="900" b="1" u="none" spc="0" dirty="0">
              <a:solidFill>
                <a:srgbClr val="FFFFFF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объема и места производства работ на основе полученной информации, </a:t>
            </a:r>
            <a:endParaRPr lang="ru-RU" sz="9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бригады к выезду
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 dirty="0" smtClean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  <a:endParaRPr lang="ru-RU" sz="900" b="1" u="none" spc="0" dirty="0">
              <a:solidFill>
                <a:srgbClr val="FFFFFF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на местности расположения поврежденного участка КЛ, организация рабочего места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80 мин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Устранение повреждения КЛ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Восстановление 
электроснабжения 
потребителей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320040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Внести дополнительные графы информации о приоритетах восстановления поврежденных КЛ-0,4-35 кВ в электронный "журнал дефектов РС".
(Ответственный: Утягулова Лидия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Распорядительным документом обязать задействованный персонал вносить сведения о выявленных местах повреждений и технических характеристиках КЛ-0,4-35 кВ в электронный "журнал дефектов РС".
(Ответственный: Дьяков Глеб Валерьевич 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Распорядительным документом обязать персонал ЭТЛ, после отыскания мест повреждений КЛ-0,4-35 кВ, вносить сведения в электронный "журнал дефектов РС" с приложением фотофиксации выявленных мест повреждений КЛ, с привязкой к топооснове (топосъемка, карты 2Гис, гуглкарты).
(Ответственный: Дьяков Глеб Валерьевич 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240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Аварийное повреждение 
КЛ-0,4-35 кВ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Поиск места повреждения КЛ-0,4-35 кВ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 dirty="0" err="1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ОДС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, </a:t>
            </a:r>
            <a:r>
              <a:rPr lang="ru-RU" sz="900" u="none" spc="0" dirty="0" err="1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ЭТЛ</a:t>
            </a:r>
            <a:endParaRPr lang="ru-RU" sz="900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rtl="1"/>
            <a:r>
              <a:rPr lang="ru-RU" sz="900" dirty="0" smtClean="0">
                <a:latin typeface="Scada"/>
              </a:rPr>
              <a:t>Внесение данных в электронный «журнал дефектов </a:t>
            </a:r>
            <a:r>
              <a:rPr lang="ru-RU" sz="900" dirty="0" err="1" smtClean="0">
                <a:latin typeface="Scada"/>
              </a:rPr>
              <a:t>РС</a:t>
            </a:r>
            <a:r>
              <a:rPr lang="ru-RU" sz="900" dirty="0" smtClean="0">
                <a:latin typeface="Scada"/>
              </a:rPr>
              <a:t>» о приоритетах восстановления поврежденных </a:t>
            </a:r>
          </a:p>
          <a:p>
            <a:pPr rtl="1"/>
            <a:r>
              <a:rPr lang="ru-RU" sz="900" dirty="0" err="1" smtClean="0">
                <a:latin typeface="Scada"/>
              </a:rPr>
              <a:t>КЛ-0,4-35кВ</a:t>
            </a:r>
            <a:endParaRPr lang="ar-SA" sz="900" dirty="0" smtClean="0">
              <a:latin typeface="Scad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объема и места производства работ на основе полученной информации, подготовка бригады к выезду
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на местности расположения поврежденного участка КЛ, организация рабочего места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80 мин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Участок РС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Устранение повреждения КЛ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Восстановление 
электроснабжения 
потребителей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1061</Words>
  <Application>Microsoft Office PowerPoint</Application>
  <PresentationFormat>Произвольный</PresentationFormat>
  <Paragraphs>309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Theme34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Першина Светлана Станиславовна</cp:lastModifiedBy>
  <cp:revision>323</cp:revision>
  <dcterms:created xsi:type="dcterms:W3CDTF">2023-09-24T05:35:34Z</dcterms:created>
  <dcterms:modified xsi:type="dcterms:W3CDTF">2023-10-03T22:07:03Z</dcterms:modified>
</cp:coreProperties>
</file>