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7" r:id="rId3"/>
    <p:sldId id="258" r:id="rId4"/>
    <p:sldId id="275" r:id="rId5"/>
    <p:sldId id="260" r:id="rId6"/>
    <p:sldId id="261" r:id="rId7"/>
    <p:sldId id="262" r:id="rId8"/>
    <p:sldId id="276" r:id="rId9"/>
    <p:sldId id="264" r:id="rId10"/>
    <p:sldId id="278" r:id="rId11"/>
    <p:sldId id="266" r:id="rId12"/>
    <p:sldId id="267" r:id="rId13"/>
    <p:sldId id="268" r:id="rId14"/>
    <p:sldId id="269" r:id="rId15"/>
    <p:sldId id="272" r:id="rId16"/>
    <p:sldId id="271" r:id="rId17"/>
    <p:sldId id="274" r:id="rId18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84" y="-612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 lang="en-US"/>
            </a:pPr>
            <a:r>
              <a:rPr lang="en-US" sz="1800" b="0" i="0" u="none" strike="noStrik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endParaRPr lang="en-US" dirty="0"/>
          </a:p>
        </c:rich>
      </c:tx>
      <c:layout>
        <c:manualLayout>
          <c:xMode val="edge"/>
          <c:yMode val="edge"/>
          <c:x val="1.0000000000000012E-2"/>
          <c:y val="1.0000000000000012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Уточнение данных у заявителя об основных характеристиках ВОЛС  </c:v>
          </c:tx>
          <c:spPr>
            <a:solidFill>
              <a:srgbClr val="FF9966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2021</c:v>
              </c:pt>
              <c:pt idx="1">
                <c:v>2022</c:v>
              </c:pt>
              <c:pt idx="2">
                <c:v>2023</c:v>
              </c:pt>
            </c:num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</c:v>
              </c:pt>
              <c:pt idx="2">
                <c:v>1</c:v>
              </c:pt>
            </c:numLit>
          </c:val>
        </c:ser>
        <c:ser>
          <c:idx val="1"/>
          <c:order val="1"/>
          <c:tx>
            <c:v>Сверка предполагаемого местоположения ВОЛС и схем сети наружного освещения</c:v>
          </c:tx>
          <c:spPr>
            <a:solidFill>
              <a:srgbClr val="99CCFF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2021</c:v>
              </c:pt>
              <c:pt idx="1">
                <c:v>2022</c:v>
              </c:pt>
              <c:pt idx="2">
                <c:v>2023</c:v>
              </c:pt>
            </c:num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</c:v>
              </c:pt>
              <c:pt idx="2">
                <c:v>1</c:v>
              </c:pt>
            </c:numLit>
          </c:val>
        </c:ser>
        <c:ser>
          <c:idx val="2"/>
          <c:order val="2"/>
          <c:tx>
            <c:v>Выезд специалиста для предварительной оценки возможности размещения ВОЛС на опорах наружного освещения</c:v>
          </c:tx>
          <c:spPr>
            <a:solidFill>
              <a:srgbClr val="669966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2021</c:v>
              </c:pt>
              <c:pt idx="1">
                <c:v>2022</c:v>
              </c:pt>
              <c:pt idx="2">
                <c:v>2023</c:v>
              </c:pt>
            </c:numLit>
          </c:cat>
          <c:val>
            <c:numLit>
              <c:formatCode>General</c:formatCode>
              <c:ptCount val="3"/>
              <c:pt idx="0">
                <c:v>5</c:v>
              </c:pt>
              <c:pt idx="1">
                <c:v>5</c:v>
              </c:pt>
              <c:pt idx="2">
                <c:v>6</c:v>
              </c:pt>
            </c:numLit>
          </c:val>
        </c:ser>
        <c:ser>
          <c:idx val="3"/>
          <c:order val="3"/>
          <c:tx>
            <c:v>Обследование ВЛ на предмет возможности размещения ВОЛС на опорах ВЛ </c:v>
          </c:tx>
          <c:spPr>
            <a:solidFill>
              <a:srgbClr val="CCCC99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2021</c:v>
              </c:pt>
              <c:pt idx="1">
                <c:v>2022</c:v>
              </c:pt>
              <c:pt idx="2">
                <c:v>2023</c:v>
              </c:pt>
            </c:numLit>
          </c:cat>
          <c:val>
            <c:numLit>
              <c:formatCode>General</c:formatCode>
              <c:ptCount val="3"/>
              <c:pt idx="0">
                <c:v>14</c:v>
              </c:pt>
              <c:pt idx="1">
                <c:v>13</c:v>
              </c:pt>
              <c:pt idx="2">
                <c:v>12</c:v>
              </c:pt>
            </c:numLit>
          </c:val>
        </c:ser>
        <c:ser>
          <c:idx val="4"/>
          <c:order val="4"/>
          <c:tx>
            <c:v>Проведение _x000d_
расчета механической прочности опор наружного освещения для размещаемых ВОЛС, подготовка и выдача технических условий на размещение ВОЛС и иных линий связи</c:v>
          </c:tx>
          <c:spPr>
            <a:solidFill>
              <a:srgbClr val="9966CC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2021</c:v>
              </c:pt>
              <c:pt idx="1">
                <c:v>2022</c:v>
              </c:pt>
              <c:pt idx="2">
                <c:v>2023</c:v>
              </c:pt>
            </c:numLit>
          </c:cat>
          <c:val>
            <c:numLit>
              <c:formatCode>General</c:formatCode>
              <c:ptCount val="3"/>
              <c:pt idx="0">
                <c:v>5</c:v>
              </c:pt>
              <c:pt idx="1">
                <c:v>6</c:v>
              </c:pt>
              <c:pt idx="2">
                <c:v>4</c:v>
              </c:pt>
            </c:numLit>
          </c:val>
        </c:ser>
        <c:ser>
          <c:idx val="5"/>
          <c:order val="5"/>
          <c:tx>
            <c:v>Согласование ТУ на размещение ВОЛС и иных линий связи у смежных подразделений предприятия, направление ТУ заявителю</c:v>
          </c:tx>
          <c:spPr>
            <a:solidFill>
              <a:srgbClr val="FFCC99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2021</c:v>
              </c:pt>
              <c:pt idx="1">
                <c:v>2022</c:v>
              </c:pt>
              <c:pt idx="2">
                <c:v>2023</c:v>
              </c:pt>
            </c:num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3</c:v>
              </c:pt>
              <c:pt idx="2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805504"/>
        <c:axId val="136603904"/>
        <c:extLst/>
      </c:barChart>
      <c:lineChart>
        <c:grouping val="stacked"/>
        <c:varyColors val="0"/>
        <c:ser>
          <c:idx val="6"/>
          <c:order val="6"/>
          <c:tx>
            <c:v> </c:v>
          </c:tx>
          <c:spPr>
            <a:ln w="0"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lang="en-US" sz="13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2021</c:v>
              </c:pt>
              <c:pt idx="1">
                <c:v>2022</c:v>
              </c:pt>
              <c:pt idx="2">
                <c:v>2023</c:v>
              </c:pt>
            </c:numLit>
          </c:cat>
          <c:val>
            <c:numLit>
              <c:formatCode>General</c:formatCode>
              <c:ptCount val="3"/>
              <c:pt idx="0">
                <c:v>30</c:v>
              </c:pt>
              <c:pt idx="1">
                <c:v>29</c:v>
              </c:pt>
              <c:pt idx="2">
                <c:v>29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05504"/>
        <c:axId val="136603904"/>
      </c:lineChart>
      <c:lineChart>
        <c:grouping val="stacked"/>
        <c:varyColors val="0"/>
        <c:ser>
          <c:idx val="7"/>
          <c:order val="7"/>
          <c:tx>
            <c:v>Целевой уровень</c:v>
          </c:tx>
          <c:spPr>
            <a:ln w="38100">
              <a:solidFill>
                <a:srgbClr val="800000">
                  <a:alpha val="100000"/>
                </a:srgb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lang="en-US" sz="1200" b="1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0</c:v>
              </c:pt>
              <c:pt idx="1">
                <c:v>1</c:v>
              </c:pt>
              <c:pt idx="2">
                <c:v>2</c:v>
              </c:pt>
            </c:numLit>
          </c:cat>
          <c:val>
            <c:numLit>
              <c:formatCode>General</c:formatCode>
              <c:ptCount val="3"/>
              <c:pt idx="0">
                <c:v>15</c:v>
              </c:pt>
              <c:pt idx="1">
                <c:v>15</c:v>
              </c:pt>
              <c:pt idx="2">
                <c:v>15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05504"/>
        <c:axId val="136603904"/>
      </c:lineChart>
      <c:catAx>
        <c:axId val="38805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 sz="10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r>
                  <a:rPr lang="en-US" dirty="0"/>
                  <a:t>Наблюдение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lang="en-US"/>
            </a:pPr>
            <a:endParaRPr lang="ru-RU"/>
          </a:p>
        </c:txPr>
        <c:crossAx val="136603904"/>
        <c:crosses val="autoZero"/>
        <c:auto val="0"/>
        <c:lblAlgn val="ctr"/>
        <c:lblOffset val="100"/>
        <c:noMultiLvlLbl val="0"/>
      </c:catAx>
      <c:valAx>
        <c:axId val="136603904"/>
        <c:scaling>
          <c:orientation val="minMax"/>
        </c:scaling>
        <c:delete val="0"/>
        <c:axPos val="l"/>
        <c:majorGridlines>
          <c:spPr>
            <a:ln w="12700">
              <a:solidFill>
                <a:srgbClr val="DDDDDD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lang="en-US" sz="10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r>
                  <a:rPr lang="en-US" dirty="0"/>
                  <a:t>Время, рб.дн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lang="en-US"/>
            </a:pPr>
            <a:endParaRPr lang="ru-RU"/>
          </a:p>
        </c:txPr>
        <c:crossAx val="38805504"/>
        <c:crosses val="autoZero"/>
        <c:crossBetween val="between"/>
      </c:valAx>
    </c:plotArea>
    <c:legend>
      <c:legendPos val="r"/>
      <c:layout/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marL="0" marR="0" lvl="0" indent="0" algn="l" fontAlgn="base">
            <a:defRPr lang="en-US" sz="10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 lang="en-US"/>
            </a:pPr>
            <a:r>
              <a:rPr lang="en-US" sz="1800" b="0" i="0" u="none" strike="noStrik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endParaRPr lang="en-US" dirty="0"/>
          </a:p>
        </c:rich>
      </c:tx>
      <c:layout>
        <c:manualLayout>
          <c:xMode val="edge"/>
          <c:yMode val="edge"/>
          <c:x val="1.0000000000000005E-2"/>
          <c:y val="1.0000000000000005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Сверка предполагаемого местоположения ВОЛС и схем сети наружного освещения, выставление счета заявителю  на выдачу ТУ</c:v>
          </c:tx>
          <c:spPr>
            <a:solidFill>
              <a:srgbClr val="FF9966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01.08.2023</c:v>
              </c:pt>
              <c:pt idx="1">
                <c:v>21.08.2023</c:v>
              </c:pt>
              <c:pt idx="2">
                <c:v>11.09.2023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</c:v>
              </c:pt>
              <c:pt idx="2">
                <c:v>1</c:v>
              </c:pt>
            </c:numLit>
          </c:val>
        </c:ser>
        <c:ser>
          <c:idx val="1"/>
          <c:order val="1"/>
          <c:tx>
            <c:v>Получение информации _x000d_
об оплате счета на ТУ</c:v>
          </c:tx>
          <c:spPr>
            <a:solidFill>
              <a:srgbClr val="99CCFF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01.08.2023</c:v>
              </c:pt>
              <c:pt idx="1">
                <c:v>21.08.2023</c:v>
              </c:pt>
              <c:pt idx="2">
                <c:v>11.09.2023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</c:v>
              </c:pt>
              <c:pt idx="2">
                <c:v>1</c:v>
              </c:pt>
            </c:numLit>
          </c:val>
        </c:ser>
        <c:ser>
          <c:idx val="2"/>
          <c:order val="2"/>
          <c:tx>
            <c:v>Выезд и обследование ВЛ на предмет возможности размещения ВОЛС на опорах ВЛ </c:v>
          </c:tx>
          <c:spPr>
            <a:solidFill>
              <a:srgbClr val="669966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01.08.2023</c:v>
              </c:pt>
              <c:pt idx="1">
                <c:v>21.08.2023</c:v>
              </c:pt>
              <c:pt idx="2">
                <c:v>11.09.2023</c:v>
              </c:pt>
            </c:strLit>
          </c:cat>
          <c:val>
            <c:numLit>
              <c:formatCode>General</c:formatCode>
              <c:ptCount val="3"/>
              <c:pt idx="0">
                <c:v>8</c:v>
              </c:pt>
              <c:pt idx="1">
                <c:v>7</c:v>
              </c:pt>
              <c:pt idx="2">
                <c:v>8</c:v>
              </c:pt>
            </c:numLit>
          </c:val>
        </c:ser>
        <c:ser>
          <c:idx val="3"/>
          <c:order val="3"/>
          <c:tx>
            <c:v>Проведение _x000d_
расчета механической прочности опор наружного освещения для размещаемых ВОЛС, подготовка и выдача технических условий на размещение ВОЛС</c:v>
          </c:tx>
          <c:spPr>
            <a:solidFill>
              <a:srgbClr val="CCCC99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01.08.2023</c:v>
              </c:pt>
              <c:pt idx="1">
                <c:v>21.08.2023</c:v>
              </c:pt>
              <c:pt idx="2">
                <c:v>11.09.2023</c:v>
              </c:pt>
            </c:strLit>
          </c:cat>
          <c:val>
            <c:numLit>
              <c:formatCode>General</c:formatCode>
              <c:ptCount val="3"/>
              <c:pt idx="0">
                <c:v>3</c:v>
              </c:pt>
              <c:pt idx="1">
                <c:v>3</c:v>
              </c:pt>
              <c:pt idx="2">
                <c:v>3</c:v>
              </c:pt>
            </c:numLit>
          </c:val>
        </c:ser>
        <c:ser>
          <c:idx val="4"/>
          <c:order val="4"/>
          <c:tx>
            <c:v>Согласование ТУ на размещение ВОЛС у смежных подразделений предприятия, направление ТУ заявителю</c:v>
          </c:tx>
          <c:spPr>
            <a:solidFill>
              <a:srgbClr val="9966CC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01.08.2023</c:v>
              </c:pt>
              <c:pt idx="1">
                <c:v>21.08.2023</c:v>
              </c:pt>
              <c:pt idx="2">
                <c:v>11.09.2023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2</c:v>
              </c:pt>
              <c:pt idx="2">
                <c:v>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500288"/>
        <c:axId val="255550016"/>
        <c:extLst/>
      </c:barChart>
      <c:lineChart>
        <c:grouping val="stacked"/>
        <c:varyColors val="0"/>
        <c:ser>
          <c:idx val="5"/>
          <c:order val="5"/>
          <c:tx>
            <c:v> </c:v>
          </c:tx>
          <c:spPr>
            <a:ln w="0"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lang="en-US" sz="13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01.08.2023</c:v>
              </c:pt>
              <c:pt idx="1">
                <c:v>21.08.2023</c:v>
              </c:pt>
              <c:pt idx="2">
                <c:v>11.09.2023</c:v>
              </c:pt>
            </c:strLit>
          </c:cat>
          <c:val>
            <c:numLit>
              <c:formatCode>General</c:formatCode>
              <c:ptCount val="3"/>
              <c:pt idx="0">
                <c:v>15</c:v>
              </c:pt>
              <c:pt idx="1">
                <c:v>14</c:v>
              </c:pt>
              <c:pt idx="2">
                <c:v>15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00288"/>
        <c:axId val="255550016"/>
      </c:lineChart>
      <c:lineChart>
        <c:grouping val="stacked"/>
        <c:varyColors val="0"/>
        <c:ser>
          <c:idx val="6"/>
          <c:order val="6"/>
          <c:tx>
            <c:v>Целевой уровень</c:v>
          </c:tx>
          <c:spPr>
            <a:ln w="38100">
              <a:solidFill>
                <a:srgbClr val="800000">
                  <a:alpha val="100000"/>
                </a:srgb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lang="en-US" sz="1200" b="1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0</c:v>
              </c:pt>
              <c:pt idx="1">
                <c:v>1</c:v>
              </c:pt>
              <c:pt idx="2">
                <c:v>2</c:v>
              </c:pt>
            </c:numLit>
          </c:cat>
          <c:val>
            <c:numLit>
              <c:formatCode>General</c:formatCode>
              <c:ptCount val="3"/>
              <c:pt idx="0">
                <c:v>15</c:v>
              </c:pt>
              <c:pt idx="1">
                <c:v>15</c:v>
              </c:pt>
              <c:pt idx="2">
                <c:v>15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00288"/>
        <c:axId val="255550016"/>
      </c:lineChart>
      <c:catAx>
        <c:axId val="39500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 sz="10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r>
                  <a:rPr lang="en-US" dirty="0"/>
                  <a:t>Наблюдение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lang="en-US"/>
            </a:pPr>
            <a:endParaRPr lang="ru-RU"/>
          </a:p>
        </c:txPr>
        <c:crossAx val="255550016"/>
        <c:crosses val="autoZero"/>
        <c:auto val="0"/>
        <c:lblAlgn val="ctr"/>
        <c:lblOffset val="100"/>
        <c:noMultiLvlLbl val="0"/>
      </c:catAx>
      <c:valAx>
        <c:axId val="255550016"/>
        <c:scaling>
          <c:orientation val="minMax"/>
        </c:scaling>
        <c:delete val="0"/>
        <c:axPos val="l"/>
        <c:majorGridlines>
          <c:spPr>
            <a:ln w="12700">
              <a:solidFill>
                <a:srgbClr val="DDDDDD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lang="en-US" sz="10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r>
                  <a:rPr lang="en-US" dirty="0"/>
                  <a:t>Время, рб.дн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lang="en-US"/>
            </a:pPr>
            <a:endParaRPr lang="ru-RU"/>
          </a:p>
        </c:txPr>
        <c:crossAx val="39500288"/>
        <c:crosses val="autoZero"/>
        <c:crossBetween val="between"/>
      </c:valAx>
    </c:plotArea>
    <c:legend>
      <c:legendPos val="r"/>
      <c:layout/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marL="0" marR="0" lvl="0" indent="0" algn="l" fontAlgn="base">
            <a:defRPr lang="en-US" sz="10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84530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0448925" cy="7562850"/>
          <a:chOff x="0" y="0"/>
          <a:chExt cx="10448925" cy="7562850"/>
        </a:xfrm>
      </p:grpSpPr>
      <p:sp>
        <p:nvSpPr>
          <p:cNvPr id="9" name="TextBox 4294967295"/>
          <p:cNvSpPr txBox="1"/>
          <p:nvPr/>
        </p:nvSpPr>
        <p:spPr>
          <a:xfrm>
            <a:off x="0" y="0"/>
            <a:ext cx="361950" cy="7562850"/>
          </a:xfrm>
          <a:prstGeom prst="rect">
            <a:avLst/>
          </a:prstGeom>
          <a:solidFill>
            <a:srgbClr val="CC9933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0"/>
            <a:ext cx="2524125" cy="756285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8500" y="361950"/>
            <a:ext cx="2000250" cy="14001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8500" y="2343150"/>
            <a:ext cx="720090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ctr" fontAlgn="b">
              <a:lnSpc>
                <a:spcPct val="100000"/>
              </a:lnSpc>
            </a:pPr>
            <a:r>
              <a:rPr lang="ru-RU" sz="16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Отчетная презентация проекта повышения эффективности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8500" y="2771775"/>
            <a:ext cx="7200900" cy="0"/>
          </a:xfrm>
          <a:prstGeom prst="line">
            <a:avLst/>
          </a:prstGeom>
          <a:ln w="25400" cap="flat" cmpd="sng" algn="ctr">
            <a:solidFill>
              <a:srgbClr val="336699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TextBox 5"/>
          <p:cNvSpPr txBox="1"/>
          <p:nvPr/>
        </p:nvSpPr>
        <p:spPr>
          <a:xfrm>
            <a:off x="3238500" y="2876550"/>
            <a:ext cx="720090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18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Оптимизация процесса по выдаче технических условий на размещение </a:t>
            </a:r>
            <a:r>
              <a:rPr lang="ru-RU" sz="1800" b="1" u="none" spc="0" dirty="0" err="1">
                <a:solidFill>
                  <a:srgbClr val="000000">
                    <a:alpha val="100000"/>
                  </a:srgbClr>
                </a:solidFill>
                <a:latin typeface="Scada"/>
              </a:rPr>
              <a:t>ВОЛС</a:t>
            </a:r>
            <a:r>
              <a:rPr lang="ru-RU" sz="18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 на объектах МУП «</a:t>
            </a:r>
            <a:r>
              <a:rPr lang="ru-RU" sz="1800" b="1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Электросервис»</a:t>
            </a:r>
            <a:endParaRPr lang="ru-RU" sz="1800" b="1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4575" y="4324350"/>
            <a:ext cx="4324350" cy="26955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ДОКЛАДЧИК:
</a:t>
            </a:r>
            <a:r>
              <a:rPr lang="ru-RU" sz="16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Утягулова Лидия Александровна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Инженер по проектам
</a:t>
            </a: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ОРГАНИЗАЦИЯ: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МУП "Электросервис"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8500" y="7019925"/>
            <a:ext cx="720090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noAutofit/>
          </a:bodyPr>
          <a:lstStyle/>
          <a:p>
            <a:pPr marL="0" marR="0" lvl="0" indent="0" algn="ctr" fontAlgn="b">
              <a:lnSpc>
                <a:spcPct val="100000"/>
              </a:lnSpc>
            </a:pPr>
            <a:r>
              <a:rPr lang="ru-RU" sz="1200" u="none" spc="0">
                <a:solidFill>
                  <a:srgbClr val="555555">
                    <a:alpha val="100000"/>
                  </a:srgbClr>
                </a:solidFill>
                <a:latin typeface="Scada"/>
              </a:rPr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200900"/>
          <a:chOff x="361950" y="180975"/>
          <a:chExt cx="10439400" cy="7200900"/>
        </a:xfrm>
      </p:grpSpPr>
      <p:pic>
        <p:nvPicPr>
          <p:cNvPr id="7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РЕЗУЛЬТАТЫ ПРОЕКТА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1950" y="1438275"/>
          <a:ext cx="9705975" cy="777240"/>
        </p:xfrm>
        <a:graphic>
          <a:graphicData uri="http://schemas.openxmlformats.org/drawingml/2006/table">
            <a:tbl>
              <a:tblPr firstRow="1" bandRow="1"/>
              <a:tblGrid>
                <a:gridCol w="361950"/>
                <a:gridCol w="3238500"/>
                <a:gridCol w="1076325"/>
                <a:gridCol w="1076325"/>
                <a:gridCol w="1076325"/>
                <a:gridCol w="2876550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пп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Показатель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База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Цель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Факт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Комментарий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r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Время протекания процесса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29 дней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15 дней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15 дней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r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Сокращение количества неэффективных запросов заявителей на выдачу ТУ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 запросов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5 запросов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5 запросов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900" y="4324350"/>
            <a:ext cx="9001125" cy="2876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Решение: 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Закрыть проект
</a:t>
            </a: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Комментарии к решению: 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
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3600450"/>
          <a:chOff x="361950" y="180975"/>
          <a:chExt cx="10439400" cy="3600450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3238500"/>
            <a:ext cx="1007745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ctr" fontAlgn="b">
              <a:lnSpc>
                <a:spcPct val="100000"/>
              </a:lnSpc>
            </a:pPr>
            <a:r>
              <a:rPr lang="ru-RU" sz="40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ПРИЛОЖЕНИЯ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4572000"/>
          <a:chOff x="361950" y="180975"/>
          <a:chExt cx="10439400" cy="4572000"/>
        </a:xfrm>
      </p:grpSpPr>
      <p:pic>
        <p:nvPicPr>
          <p:cNvPr id="17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КОМАНДА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1076325"/>
            <a:ext cx="432435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fontAlgn="b">
              <a:lnSpc>
                <a:spcPct val="100000"/>
              </a:lnSpc>
            </a:pPr>
            <a:r>
              <a:rPr lang="ru-RU" sz="12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ВЛАДЕЛЕЦ ПРОЦЕССА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1950" y="1514475"/>
            <a:ext cx="4314825" cy="0"/>
          </a:xfrm>
          <a:prstGeom prst="line">
            <a:avLst/>
          </a:prstGeom>
          <a:ln w="25400" cap="flat" cmpd="sng" algn="ctr">
            <a:solidFill>
              <a:srgbClr val="336699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TextBox 6"/>
          <p:cNvSpPr txBox="1"/>
          <p:nvPr/>
        </p:nvSpPr>
        <p:spPr>
          <a:xfrm>
            <a:off x="361950" y="1619250"/>
            <a:ext cx="4324350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Побачаев Геннадий Геннадьевич 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Главный инженер МУП «Электросервис»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8725" y="1076325"/>
            <a:ext cx="432435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fontAlgn="b">
              <a:lnSpc>
                <a:spcPct val="100000"/>
              </a:lnSpc>
            </a:pPr>
            <a:r>
              <a:rPr lang="ru-RU" sz="12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РУКОВОДИТЕЛЬ ПРОЕКТА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38725" y="1514475"/>
            <a:ext cx="4324350" cy="0"/>
          </a:xfrm>
          <a:prstGeom prst="line">
            <a:avLst/>
          </a:prstGeom>
          <a:ln w="25400" cap="flat" cmpd="sng" algn="ctr">
            <a:solidFill>
              <a:srgbClr val="336699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TextBox 9"/>
          <p:cNvSpPr txBox="1"/>
          <p:nvPr/>
        </p:nvSpPr>
        <p:spPr>
          <a:xfrm>
            <a:off x="5038725" y="1619250"/>
            <a:ext cx="4324350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Утягулова Лидия Александровна 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Инженер по проектам МУП «Электросервис»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950" y="2876550"/>
            <a:ext cx="1007745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fontAlgn="b">
              <a:lnSpc>
                <a:spcPct val="100000"/>
              </a:lnSpc>
            </a:pPr>
            <a:r>
              <a:rPr lang="ru-RU" sz="12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КОМАНДА ПРОЕКТА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61950" y="3314700"/>
            <a:ext cx="10077450" cy="0"/>
          </a:xfrm>
          <a:prstGeom prst="line">
            <a:avLst/>
          </a:prstGeom>
          <a:ln w="25400" cap="flat" cmpd="sng" algn="ctr">
            <a:solidFill>
              <a:srgbClr val="336699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TextBox 12"/>
          <p:cNvSpPr txBox="1"/>
          <p:nvPr/>
        </p:nvSpPr>
        <p:spPr>
          <a:xfrm>
            <a:off x="361950" y="36004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Малахов Юрий Олегович 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Ведущий инженер ОНОиСО МУП «Электросервис»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6550" y="36004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Побачаев Геннадий Геннадьевич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Главный инженер МУП «Электросервис»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675" y="36004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Утягулова Лидия Александровна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Инженер по проектам МУП "Электросервис"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15275" y="36004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Шенберев Павел Николаевич 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ОНОиСО МУП «Электросервис»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1438275"/>
          <a:chOff x="361950" y="180975"/>
          <a:chExt cx="10439400" cy="1438275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ЭФФЕКТ ОТ МЕРОПРИЯТИЙ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1950" y="1438275"/>
          <a:ext cx="10086975" cy="1524000"/>
        </p:xfrm>
        <a:graphic>
          <a:graphicData uri="http://schemas.openxmlformats.org/drawingml/2006/table">
            <a:tbl>
              <a:tblPr firstRow="1" bandRow="1"/>
              <a:tblGrid>
                <a:gridCol w="504825"/>
                <a:gridCol w="4791075"/>
                <a:gridCol w="4791075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 dirty="0" err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n</a:t>
                      </a:r>
                      <a:r>
                        <a:rPr lang="ru-RU" sz="1000" b="1" u="none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/</a:t>
                      </a:r>
                      <a:r>
                        <a:rPr lang="ru-RU" sz="1000" b="1" u="none" spc="0" dirty="0" err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n</a:t>
                      </a:r>
                      <a:endParaRPr lang="ru-RU" sz="1000" b="1" u="none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Scada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Наименование мероприятия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Эффект от мероприятия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r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 форме запроса на предоставление информации о доступе к объектам и инфраструктуре на официальном сайте предприятия указать перечень необходимых сведений к заявлению.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Сокращение времени на уточнение данных у заявителя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r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pc="0" dirty="0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Определить перечень работ для включения в расчёт (калькуляцию) взимания платы на выдачу ТУ под размещение </a:t>
                      </a:r>
                      <a:r>
                        <a:rPr lang="ru-RU" sz="1000" u="none" spc="0" dirty="0" err="1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ВОЛС</a:t>
                      </a:r>
                      <a:r>
                        <a:rPr lang="ru-RU" sz="1000" u="none" spc="0" dirty="0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pc="0" dirty="0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Сокращение неэффективных запросов заявителей на этапе подготовки ТУ.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r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 dirty="0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Аннулировать неэффективные запросы заявителей на этапе уточнения данных в случае отсутствия оплаты выдачи ТУ.</a:t>
                      </a:r>
                      <a:endParaRPr lang="ru-RU" sz="1000" u="none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Scada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pc="0" dirty="0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Сокращение потери рабочего времени сотрудников </a:t>
                      </a:r>
                      <a:r>
                        <a:rPr lang="ru-RU" sz="1000" u="none" spc="0" dirty="0" err="1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ОНОиСО</a:t>
                      </a:r>
                      <a:r>
                        <a:rPr lang="ru-RU" sz="1000" u="none" spc="0" dirty="0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. </a:t>
                      </a:r>
                    </a:p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endParaRPr lang="ru-RU" sz="1000" u="none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Scada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200900"/>
          <a:chOff x="361950" y="180975"/>
          <a:chExt cx="10439400" cy="7200900"/>
        </a:xfrm>
      </p:grpSpPr>
      <p:pic>
        <p:nvPicPr>
          <p:cNvPr id="8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ЭФФЕКТ ОТ ВНЕДРЕНИЯ 1 /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1076325"/>
            <a:ext cx="10077450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Наименование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 форме запроса на предоставление информации о доступе к объектам и инфраструктуре на официальном сайте предприятия указать перечень необходимых сведений к заявлению.
</a:t>
            </a: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
Эффект от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Сокращение времени на уточнение данных у заявителя
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1262" y="2851143"/>
            <a:ext cx="4676775" cy="3619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1200" b="1" u="none" spc="0" dirty="0">
                <a:solidFill>
                  <a:srgbClr val="009900">
                    <a:alpha val="100000"/>
                  </a:srgbClr>
                </a:solidFill>
                <a:latin typeface="Scada"/>
              </a:rPr>
              <a:t>СТАЛО: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9758" y="3575072"/>
            <a:ext cx="2419350" cy="341947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74468" y="3565523"/>
            <a:ext cx="2419350" cy="341947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105650"/>
          <a:chOff x="361950" y="180975"/>
          <a:chExt cx="10439400" cy="7105650"/>
        </a:xfrm>
      </p:grpSpPr>
      <p:pic>
        <p:nvPicPr>
          <p:cNvPr id="8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ЭФФЕКТ ОТ ВНЕДРЕНИЯ </a:t>
            </a:r>
            <a:r>
              <a:rPr lang="ru-RU" sz="2200" b="1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2 </a:t>
            </a:r>
            <a:r>
              <a:rPr lang="ru-RU" sz="2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/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1076325"/>
            <a:ext cx="10077450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Наименование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Определить перечень работ для включения в расчёт (калькуляцию) взимания платы на выдачу ТУ под размещение ВОЛС.
</a:t>
            </a: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
Эффект от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Сокращение неэффективных запросов заявителей на этапе подготовки ТУ.
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890" y="2708267"/>
            <a:ext cx="4676775" cy="3619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1200" b="1" u="none" spc="0" dirty="0">
                <a:solidFill>
                  <a:srgbClr val="009900">
                    <a:alpha val="100000"/>
                  </a:srgbClr>
                </a:solidFill>
                <a:latin typeface="Scada"/>
              </a:rPr>
              <a:t>СТАЛО: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998" y="3351208"/>
            <a:ext cx="4218510" cy="2857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45972" y="3351209"/>
            <a:ext cx="4357718" cy="28680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200900"/>
          <a:chOff x="361950" y="180975"/>
          <a:chExt cx="10439400" cy="7200900"/>
        </a:xfrm>
      </p:grpSpPr>
      <p:pic>
        <p:nvPicPr>
          <p:cNvPr id="8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ЭФФЕКТ ОТ ВНЕДРЕНИЯ </a:t>
            </a:r>
            <a:r>
              <a:rPr lang="ru-RU" sz="2200" b="1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3 </a:t>
            </a:r>
            <a:r>
              <a:rPr lang="ru-RU" sz="2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/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1076325"/>
            <a:ext cx="10077450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Наименование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Аннулировать неэффективные запросы заявителей на этапе уточнения данных в случае отсутствия оплаты выдачи ТУ.
</a:t>
            </a: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
Эффект от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Сокращение потери рабочего времени сотрудников ОНОиСО. 
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8452" y="2422515"/>
            <a:ext cx="4676775" cy="3619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1200" b="1" u="none" spc="0" dirty="0">
                <a:solidFill>
                  <a:srgbClr val="009900">
                    <a:alpha val="100000"/>
                  </a:srgbClr>
                </a:solidFill>
                <a:latin typeface="Scada"/>
              </a:rPr>
              <a:t>СТАЛО: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0022" y="2779705"/>
            <a:ext cx="2428892" cy="4316694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3419475"/>
          <a:ext cx="10077450" cy="3781425"/>
          <a:chOff x="361950" y="3419475"/>
          <a:chExt cx="10077450" cy="3781425"/>
        </a:xfrm>
      </p:grpSpPr>
      <p:sp>
        <p:nvSpPr>
          <p:cNvPr id="2" name="TextBox 4294967295"/>
          <p:cNvSpPr txBox="1"/>
          <p:nvPr/>
        </p:nvSpPr>
        <p:spPr>
          <a:xfrm>
            <a:off x="361950" y="3419475"/>
            <a:ext cx="971550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ctr" fontAlgn="b">
              <a:lnSpc>
                <a:spcPct val="100000"/>
              </a:lnSpc>
            </a:pPr>
            <a:r>
              <a:rPr lang="ru-RU" sz="1600" u="none" spc="0">
                <a:solidFill>
                  <a:srgbClr val="555555">
                    <a:alpha val="100000"/>
                  </a:srgbClr>
                </a:solidFill>
                <a:latin typeface="Scada"/>
              </a:rPr>
              <a:t>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0975" y="180975"/>
          <a:ext cx="10620375" cy="6838950"/>
          <a:chOff x="180975" y="180975"/>
          <a:chExt cx="10620375" cy="6838950"/>
        </a:xfrm>
      </p:grpSpPr>
      <p:pic>
        <p:nvPicPr>
          <p:cNvPr id="15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КАРТОЧКА ПРОЕКТА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400675" y="895350"/>
            <a:ext cx="0" cy="5943600"/>
          </a:xfrm>
          <a:prstGeom prst="line">
            <a:avLst/>
          </a:prstGeom>
          <a:ln w="12700" cap="flat" cmpd="sng" algn="ctr">
            <a:solidFill>
              <a:srgbClr val="777777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180975" y="3343275"/>
            <a:ext cx="10439400" cy="0"/>
          </a:xfrm>
          <a:prstGeom prst="line">
            <a:avLst/>
          </a:prstGeom>
          <a:ln w="12700" cap="flat" cmpd="sng" algn="ctr">
            <a:solidFill>
              <a:srgbClr val="777777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TextBox 6"/>
          <p:cNvSpPr txBox="1"/>
          <p:nvPr/>
        </p:nvSpPr>
        <p:spPr>
          <a:xfrm>
            <a:off x="361950" y="895350"/>
            <a:ext cx="4676775" cy="0"/>
          </a:xfrm>
          <a:prstGeom prst="rect">
            <a:avLst/>
          </a:prstGeom>
          <a:noFill/>
        </p:spPr>
        <p:txBody>
          <a:bodyPr lIns="91440" tIns="45720" rIns="91440" bIns="45720" rtlCol="0" anchor="t">
            <a:no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1. Вовлеченные лица и рамки проекта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2625" y="895350"/>
            <a:ext cx="4676775" cy="0"/>
          </a:xfrm>
          <a:prstGeom prst="rect">
            <a:avLst/>
          </a:prstGeom>
          <a:noFill/>
        </p:spPr>
        <p:txBody>
          <a:bodyPr lIns="91440" tIns="45720" rIns="91440" bIns="45720" rtlCol="0" anchor="t">
            <a:no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2. Обоснование выбора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950" y="1076325"/>
            <a:ext cx="4676775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 lnSpcReduction="10000"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Заказчики процесса: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Директор МУП «Электросервис» - Гурьянов Евгений Владимирович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Периметр проекта: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Отдел наружного освещения и светофорных объектов МУП "Электросервис" 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Границы проекта: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Обращение заявителя на размещение ВОЛС по опорам наружного освещения МУП "Электросервис", получение заявителем ТУ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Владелец процесса: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Побачаев Геннадий Геннадьевич </a:t>
            </a:r>
            <a:r>
              <a:rPr lang="ru-RU" sz="9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
Главный инженер МУП «Электросервис»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Руководитель проекта: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Утягулова Лидия Александровна </a:t>
            </a:r>
            <a:r>
              <a:rPr lang="ru-RU" sz="9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
Инженер по проектам МУП «Электросервис» 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Команда проекта: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Малахов Юрий Олегович ; Побачаев Геннадий Геннадьевич; Утягулова Лидия Александровна; Шенберев Павел Николаевич ;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2625" y="1076325"/>
            <a:ext cx="4676775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Описание проблемы: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Большинство запросов заявителей на выдачу ТУ для размещения ВОЛС на опорах наружного освещения не реализуются заявителем.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Ключевой риск: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Неэффективное использование рабочего времени сотрудников; снижение производительности труда; финансовые потери предприятия за непроизводительный труд.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950" y="3419475"/>
            <a:ext cx="4676775" cy="0"/>
          </a:xfrm>
          <a:prstGeom prst="rect">
            <a:avLst/>
          </a:prstGeom>
          <a:noFill/>
        </p:spPr>
        <p:txBody>
          <a:bodyPr lIns="91440" tIns="45720" rIns="91440" bIns="45720" rtlCol="0" anchor="t">
            <a:no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3. Цели и плановый эффект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2625" y="3419475"/>
            <a:ext cx="4676775" cy="0"/>
          </a:xfrm>
          <a:prstGeom prst="rect">
            <a:avLst/>
          </a:prstGeom>
          <a:noFill/>
        </p:spPr>
        <p:txBody>
          <a:bodyPr lIns="91440" tIns="45720" rIns="91440" bIns="45720" rtlCol="0" anchor="t">
            <a:no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4. Ключевые события проекта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61950" y="3781425"/>
          <a:ext cx="4686300" cy="777240"/>
        </p:xfrm>
        <a:graphic>
          <a:graphicData uri="http://schemas.openxmlformats.org/drawingml/2006/table">
            <a:tbl>
              <a:tblPr firstRow="1" bandRow="1"/>
              <a:tblGrid>
                <a:gridCol w="3238500"/>
                <a:gridCol w="723900"/>
                <a:gridCol w="723900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Показатель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База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Цель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Время протекания процесса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29 дней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15 дней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Сокращение количества неэффективных запросов заявителей на выдачу ТУ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 запросов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5 запросов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581650" y="3781425"/>
          <a:ext cx="4867275" cy="2971800"/>
        </p:xfrm>
        <a:graphic>
          <a:graphicData uri="http://schemas.openxmlformats.org/drawingml/2006/table">
            <a:tbl>
              <a:tblPr firstRow="1" bandRow="1"/>
              <a:tblGrid>
                <a:gridCol w="3419475"/>
                <a:gridCol w="723900"/>
                <a:gridCol w="723900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Наименование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Начало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Окончание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Старт проекта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14.07.2023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 Диагностика и целевое состояние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14.07.2023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1.1. Разработка текущей карты процесса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14.07.2023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23.07.2023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1.2. Сбор фактических данных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14.07.2023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25.07.2023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1.3. Разработка целевой карты процесса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28.07.2023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1.4. Разработка плана мероприятий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28.07.2023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2. Реализация плана мероприятий по улучшению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2.1. Совещание по защите подходов внедрения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2.2. Внедрение мероприятий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13.08.2023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 Анализ результатов и закрытие проекта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20.10.2023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3.1. Мониторинг достигнутых результатов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3.2. Оформление карты достигнутого состояния процесса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3.3. Разработка стандарта/норматива и тиражирование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13.10.2023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17.10.2023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3.4. Закрытие проекта (отчет руководителю)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18.10.2023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20.10.2023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3850" y="180975"/>
          <a:ext cx="10620375" cy="7553325"/>
          <a:chOff x="323850" y="180975"/>
          <a:chExt cx="10620375" cy="7553325"/>
        </a:xfrm>
      </p:grpSpPr>
      <p:pic>
        <p:nvPicPr>
          <p:cNvPr id="104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КАРТА ТЕКУЩЕГО СОСТОЯНИЯ ПРОЦЕССА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5275" y="1076325"/>
            <a:ext cx="19050" cy="6477000"/>
          </a:xfrm>
          <a:prstGeom prst="rect">
            <a:avLst/>
          </a:prstGeom>
          <a:solidFill>
            <a:srgbClr val="2F658E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991475" y="1076325"/>
            <a:ext cx="2447925" cy="43243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 dirty="0">
                <a:solidFill>
                  <a:srgbClr val="2F658E">
                    <a:alpha val="100000"/>
                  </a:srgbClr>
                </a:solidFill>
                <a:latin typeface="Scada"/>
              </a:rPr>
              <a:t>Время протекания процесса:
</a:t>
            </a:r>
            <a:r>
              <a:rPr lang="ru-RU" sz="1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29 </a:t>
            </a:r>
            <a:r>
              <a:rPr lang="ru-RU" sz="1200" b="1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раб.дней</a:t>
            </a:r>
            <a:r>
              <a:rPr lang="ru-RU" sz="1200" b="1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 на </a:t>
            </a:r>
            <a:r>
              <a:rPr lang="ru-RU" sz="1200" b="1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12</a:t>
            </a:r>
            <a:r>
              <a:rPr lang="ru-RU" sz="1200" b="1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 запросов</a:t>
            </a:r>
            <a:r>
              <a:rPr lang="ru-RU" sz="1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
</a:t>
            </a:r>
            <a:r>
              <a:rPr lang="ru-RU" sz="1100" b="1" u="sng" spc="0" dirty="0">
                <a:solidFill>
                  <a:srgbClr val="990000">
                    <a:alpha val="100000"/>
                  </a:srgbClr>
                </a:solidFill>
                <a:latin typeface="Scada"/>
              </a:rPr>
              <a:t>Проблемы:
</a:t>
            </a:r>
            <a:r>
              <a:rPr lang="ru-RU" sz="10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1. Заявителем предоставляется не весь объем информации
2. Потеря времени на выезд и обследование
3. Потеря времени на расчёт, подготовку ТУ и согласование без перспективы заключения договоров на размещение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1475" y="5581650"/>
            <a:ext cx="2447925" cy="16192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Легенда:
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6250" y="5867400"/>
            <a:ext cx="809625" cy="42862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096250" y="5867400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0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50" y="6334125"/>
            <a:ext cx="790575" cy="42862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Проблема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01125" y="5867400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1125" y="5867400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25" y="626745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Решение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700" y="5867400"/>
            <a:ext cx="723900" cy="4000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9648825" y="6296025"/>
            <a:ext cx="97155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Возврат к предыдущему этапу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001125" y="6734175"/>
            <a:ext cx="59055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01125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1125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96250" y="6734175"/>
            <a:ext cx="5715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8096250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96250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72390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90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72390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Поступление письменного запроса от заявителя на размещение ВОЛС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2466975"/>
            <a:ext cx="342900" cy="428625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9" name="TextBox 28"/>
          <p:cNvSpPr txBox="1"/>
          <p:nvPr/>
        </p:nvSpPr>
        <p:spPr>
          <a:xfrm>
            <a:off x="248602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4797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602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8602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Уточнение данных у заявителя об основных характеристиках ВОЛС 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8602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34" name="TextBox 33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133725" y="37433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3133725" y="37433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1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0983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8" name="TextBox 37"/>
          <p:cNvSpPr txBox="1"/>
          <p:nvPr/>
        </p:nvSpPr>
        <p:spPr>
          <a:xfrm>
            <a:off x="248602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2466975"/>
            <a:ext cx="342900" cy="428625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1" name="TextBox 40"/>
          <p:cNvSpPr txBox="1"/>
          <p:nvPr/>
        </p:nvSpPr>
        <p:spPr>
          <a:xfrm>
            <a:off x="4248150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10100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4815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4" name="TextBox 43"/>
          <p:cNvSpPr txBox="1"/>
          <p:nvPr/>
        </p:nvSpPr>
        <p:spPr>
          <a:xfrm>
            <a:off x="4248150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Сверка предполагаемого местоположения ВОЛС и схем сети наружного освещения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48150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6" name="TextBox 45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1488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48" name="TextBox 47"/>
          <p:cNvSpPr txBox="1"/>
          <p:nvPr/>
        </p:nvSpPr>
        <p:spPr>
          <a:xfrm>
            <a:off x="479107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2466975"/>
            <a:ext cx="342900" cy="428625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51" name="TextBox 50"/>
          <p:cNvSpPr txBox="1"/>
          <p:nvPr/>
        </p:nvSpPr>
        <p:spPr>
          <a:xfrm>
            <a:off x="601027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37222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5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027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ОНОиСО, мастер участка наружного освещения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1027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Выезд специалиста для предварительной оценки возможности размещения ВОЛС на опорах наружного освещения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1027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56" name="TextBox 55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57975" y="37433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58" name="TextBox 57"/>
          <p:cNvSpPr txBox="1"/>
          <p:nvPr/>
        </p:nvSpPr>
        <p:spPr>
          <a:xfrm>
            <a:off x="6657975" y="37433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03408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60" name="TextBox 59"/>
          <p:cNvSpPr txBox="1"/>
          <p:nvPr/>
        </p:nvSpPr>
        <p:spPr>
          <a:xfrm>
            <a:off x="601027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2466975"/>
            <a:ext cx="342900" cy="428625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3" name="TextBox 62"/>
          <p:cNvSpPr txBox="1"/>
          <p:nvPr/>
        </p:nvSpPr>
        <p:spPr>
          <a:xfrm>
            <a:off x="72390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7632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13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390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6" name="TextBox 65"/>
          <p:cNvSpPr txBox="1"/>
          <p:nvPr/>
        </p:nvSpPr>
        <p:spPr>
          <a:xfrm>
            <a:off x="72390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Обследование ВЛ на предмет возможности размещения ВОЛС на опорах ВЛ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2390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371600" y="69818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70" name="TextBox 69"/>
          <p:cNvSpPr txBox="1"/>
          <p:nvPr/>
        </p:nvSpPr>
        <p:spPr>
          <a:xfrm>
            <a:off x="1371600" y="69818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4771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72" name="TextBox 71"/>
          <p:cNvSpPr txBox="1"/>
          <p:nvPr/>
        </p:nvSpPr>
        <p:spPr>
          <a:xfrm>
            <a:off x="72390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50" y="5705475"/>
            <a:ext cx="342900" cy="428625"/>
          </a:xfrm>
          <a:prstGeom prst="rect">
            <a:avLst/>
          </a:prstGeom>
          <a:noFill/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5705475"/>
            <a:ext cx="342900" cy="428625"/>
          </a:xfrm>
          <a:prstGeom prst="rect">
            <a:avLst/>
          </a:prstGeom>
          <a:noFill/>
        </p:spPr>
      </p:pic>
      <p:sp>
        <p:nvSpPr>
          <p:cNvPr id="75" name="TextBox 74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6" name="TextBox 75"/>
          <p:cNvSpPr txBox="1"/>
          <p:nvPr/>
        </p:nvSpPr>
        <p:spPr>
          <a:xfrm>
            <a:off x="2486025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4797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5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8602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486025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 fontScale="92500"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Проведение расчета механической прочности опор наружного освещения для размещаемых ВОЛС, подготовка и выдача технических условий на размещение ВОЛС и иных линий связи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86025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1" name="TextBox 80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133725" y="69818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83" name="TextBox 82"/>
          <p:cNvSpPr txBox="1"/>
          <p:nvPr/>
        </p:nvSpPr>
        <p:spPr>
          <a:xfrm>
            <a:off x="3133725" y="69818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pic>
        <p:nvPicPr>
          <p:cNvPr id="84" name="Рисунок 8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09838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85" name="TextBox 84"/>
          <p:cNvSpPr txBox="1"/>
          <p:nvPr/>
        </p:nvSpPr>
        <p:spPr>
          <a:xfrm>
            <a:off x="2486025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86" name="Рисунок 8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5705475"/>
            <a:ext cx="342900" cy="428625"/>
          </a:xfrm>
          <a:prstGeom prst="rect">
            <a:avLst/>
          </a:prstGeom>
          <a:noFill/>
        </p:spPr>
      </p:pic>
      <p:sp>
        <p:nvSpPr>
          <p:cNvPr id="87" name="TextBox 86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8" name="TextBox 87"/>
          <p:cNvSpPr txBox="1"/>
          <p:nvPr/>
        </p:nvSpPr>
        <p:spPr>
          <a:xfrm>
            <a:off x="424815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610100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4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24815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24815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Согласование ТУ на размещение </a:t>
            </a:r>
            <a:r>
              <a:rPr lang="ru-RU" sz="900" u="none" spc="0" dirty="0" err="1">
                <a:solidFill>
                  <a:srgbClr val="000000">
                    <a:alpha val="100000"/>
                  </a:srgbClr>
                </a:solidFill>
                <a:latin typeface="Scada"/>
              </a:rPr>
              <a:t>ВОЛС</a:t>
            </a: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 и иных линий связи у смежных подразделений предприятия, </a:t>
            </a:r>
            <a:endParaRPr lang="ru-RU" sz="900" u="none" spc="0" dirty="0" smtClean="0">
              <a:solidFill>
                <a:srgbClr val="000000">
                  <a:alpha val="100000"/>
                </a:srgbClr>
              </a:solidFill>
              <a:latin typeface="Scada"/>
            </a:endParaRPr>
          </a:p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направление </a:t>
            </a: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ТУ заявителю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24815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93" name="TextBox 92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95850" y="69818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5" name="TextBox 94"/>
          <p:cNvSpPr txBox="1"/>
          <p:nvPr/>
        </p:nvSpPr>
        <p:spPr>
          <a:xfrm>
            <a:off x="4895850" y="69818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pic>
        <p:nvPicPr>
          <p:cNvPr id="96" name="Рисунок 95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7196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7" name="TextBox 96"/>
          <p:cNvSpPr txBox="1"/>
          <p:nvPr/>
        </p:nvSpPr>
        <p:spPr>
          <a:xfrm>
            <a:off x="424815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98" name="Рисунок 9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5705475"/>
            <a:ext cx="342900" cy="428625"/>
          </a:xfrm>
          <a:prstGeom prst="rect">
            <a:avLst/>
          </a:prstGeom>
          <a:noFill/>
        </p:spPr>
      </p:pic>
      <p:sp>
        <p:nvSpPr>
          <p:cNvPr id="99" name="TextBox 98"/>
          <p:cNvSpPr txBox="1"/>
          <p:nvPr/>
        </p:nvSpPr>
        <p:spPr>
          <a:xfrm>
            <a:off x="601027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100" name="TextBox 99"/>
          <p:cNvSpPr txBox="1"/>
          <p:nvPr/>
        </p:nvSpPr>
        <p:spPr>
          <a:xfrm>
            <a:off x="6010275" y="44958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Выход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1027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102" name="TextBox 101"/>
          <p:cNvSpPr txBox="1"/>
          <p:nvPr/>
        </p:nvSpPr>
        <p:spPr>
          <a:xfrm>
            <a:off x="6010275" y="55054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Получение ТУ на размещение ВОЛС заявителем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01027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200900"/>
          <a:chOff x="361950" y="180975"/>
          <a:chExt cx="10439400" cy="7200900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СБОР ФАКТИЧЕСКИХ ДАННЫХ ПРОЦЕССА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61950" y="1438275"/>
          <a:ext cx="10077450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1438275"/>
          <a:chOff x="361950" y="180975"/>
          <a:chExt cx="10439400" cy="1438275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АНАЛИЗ И РЕШЕНИЕ ПРОБЛЕМ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1950" y="1438275"/>
          <a:ext cx="9944100" cy="2133600"/>
        </p:xfrm>
        <a:graphic>
          <a:graphicData uri="http://schemas.openxmlformats.org/drawingml/2006/table">
            <a:tbl>
              <a:tblPr firstRow="1" bandRow="1"/>
              <a:tblGrid>
                <a:gridCol w="542925"/>
                <a:gridCol w="3133725"/>
                <a:gridCol w="3133725"/>
                <a:gridCol w="3133725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 dirty="0" err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n</a:t>
                      </a:r>
                      <a:r>
                        <a:rPr lang="ru-RU" sz="1000" b="1" u="none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/</a:t>
                      </a:r>
                      <a:r>
                        <a:rPr lang="ru-RU" sz="1000" b="1" u="none" spc="0" dirty="0" err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n</a:t>
                      </a:r>
                      <a:endParaRPr lang="ru-RU" sz="1000" b="1" u="none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Scada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Проблема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Причина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Решение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Заявителем предоставляется не весь объем информации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Неосведомленность заявителей о необходимости предоставления определенных сведений </a:t>
                      </a:r>
                      <a:r>
                        <a:rPr lang="ru-RU" sz="1000" u="none" spc="0" dirty="0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для планируемых </a:t>
                      </a:r>
                      <a:r>
                        <a:rPr lang="ru-RU" sz="1000" u="none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к размещению </a:t>
                      </a:r>
                      <a:r>
                        <a:rPr lang="ru-RU" sz="1000" u="none" spc="0" dirty="0" err="1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ВОЛС</a:t>
                      </a:r>
                      <a:r>
                        <a:rPr lang="ru-RU" sz="1000" u="none" spc="0" dirty="0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, согласно </a:t>
                      </a:r>
                      <a:r>
                        <a:rPr lang="ru-RU" sz="1000" u="none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Постановления Правительства РФ от 22.11.2022 № 2106.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 форме запроса на предоставление информации о доступе к объектам и инфраструктуре на официальном сайте предприятия указать перечень необходимых сведений к заявлению.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Потеря времени на выезд и обследование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Отсутствие намерения заявителя в заключении договора на размещение ВОЛС.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Аннулировать неэффективные запросы заявителей на этапе уточнения данных в случае отсутствия оплаты выдачи ТУ.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Потеря времени на расчёт, подготовку ТУ и согласование без перспективы заключения договоров на размещение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Отказ заявителя от заключения договора на размещение ВОЛС после получения ТУ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Определить перечень работ для включения в расчёт (калькуляцию) взимания платы на выдачу ТУ под размещение ВОЛС.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3850" y="180975"/>
          <a:ext cx="10620375" cy="7553325"/>
          <a:chOff x="323850" y="180975"/>
          <a:chExt cx="10620375" cy="7553325"/>
        </a:xfrm>
      </p:grpSpPr>
      <p:pic>
        <p:nvPicPr>
          <p:cNvPr id="90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КАРТА ЦЕЛЕВОГО СОСТОЯНИЯ ПРОЦЕССА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5275" y="1076325"/>
            <a:ext cx="19050" cy="6477000"/>
          </a:xfrm>
          <a:prstGeom prst="rect">
            <a:avLst/>
          </a:prstGeom>
          <a:solidFill>
            <a:srgbClr val="2F658E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991475" y="1076325"/>
            <a:ext cx="2447925" cy="43243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lvl="0" fontAlgn="t"/>
            <a:r>
              <a:rPr lang="ru-RU" sz="1100" b="1" u="none" spc="0" dirty="0">
                <a:solidFill>
                  <a:srgbClr val="2F658E">
                    <a:alpha val="100000"/>
                  </a:srgbClr>
                </a:solidFill>
                <a:latin typeface="Scada"/>
              </a:rPr>
              <a:t>Время протекания процесса:
</a:t>
            </a:r>
            <a:r>
              <a:rPr lang="ru-RU" sz="1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15 </a:t>
            </a:r>
            <a:r>
              <a:rPr lang="ru-RU" sz="1200" b="1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раб.дней</a:t>
            </a:r>
            <a:r>
              <a:rPr lang="ru-RU" sz="1200" b="1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 на 5 запросов</a:t>
            </a:r>
            <a:r>
              <a:rPr lang="ru-RU" sz="1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
</a:t>
            </a:r>
            <a:r>
              <a:rPr lang="ru-RU" sz="1100" b="1" u="none" spc="0" dirty="0">
                <a:solidFill>
                  <a:srgbClr val="2F658E">
                    <a:alpha val="100000"/>
                  </a:srgbClr>
                </a:solidFill>
                <a:latin typeface="Scada"/>
              </a:rPr>
              <a:t>Предлагаемые решения:
</a:t>
            </a:r>
            <a:r>
              <a:rPr lang="ru-RU" sz="10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1. В форме запроса на предоставление информации о доступе к объектам и инфраструктуре на официальном сайте предприятия указать перечень необходимых сведений к заявлению.
2. </a:t>
            </a:r>
            <a:r>
              <a:rPr lang="ru-RU" sz="100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Определить перечень работ для включения в расчёт (калькуляцию) взимания платы на выдачу ТУ под размещение </a:t>
            </a:r>
            <a:r>
              <a:rPr lang="ru-RU" sz="100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ВОЛС</a:t>
            </a:r>
            <a:r>
              <a:rPr lang="ru-RU" sz="100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. </a:t>
            </a:r>
            <a:r>
              <a:rPr lang="ru-RU" sz="10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
3. </a:t>
            </a:r>
            <a:r>
              <a:rPr lang="ru-RU" sz="100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Аннулировать неэффективные запросы заявителей на этапе уточнения данных в случае отсутствия оплаты выдачи ТУ. </a:t>
            </a:r>
            <a:endParaRPr lang="ru-RU" sz="10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91475" y="5581650"/>
            <a:ext cx="2447925" cy="16192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Легенда:
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6250" y="5867400"/>
            <a:ext cx="809625" cy="42862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096250" y="5867400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0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50" y="6334125"/>
            <a:ext cx="790575" cy="42862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Проблема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01125" y="5867400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1125" y="5867400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25" y="626745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Решение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700" y="5867400"/>
            <a:ext cx="723900" cy="4000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9648825" y="6296025"/>
            <a:ext cx="97155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Возврат к предыдущему этапу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001125" y="6734175"/>
            <a:ext cx="59055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01125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1125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96250" y="6734175"/>
            <a:ext cx="5715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8096250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96250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72390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90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72390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Поступление письменного запроса от заявителя на размещение ВОЛС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2466975"/>
            <a:ext cx="342900" cy="428625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9" name="TextBox 28"/>
          <p:cNvSpPr txBox="1"/>
          <p:nvPr/>
        </p:nvSpPr>
        <p:spPr>
          <a:xfrm>
            <a:off x="248602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4797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602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8602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lvl="0" fontAlgn="t"/>
            <a:r>
              <a:rPr lang="ru-RU" sz="90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Принятие запроса в работу, сверка предполагаемого местоположения </a:t>
            </a:r>
            <a:r>
              <a:rPr lang="ru-RU" sz="90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ВОЛС</a:t>
            </a:r>
            <a:r>
              <a:rPr lang="ru-RU" sz="90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 и схем сети наружного освещения, </a:t>
            </a:r>
          </a:p>
          <a:p>
            <a:pPr lvl="0" fontAlgn="t"/>
            <a:r>
              <a:rPr lang="ru-RU" sz="90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выставление счета заявителю на выдачу ТУ.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602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34" name="TextBox 33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8488" y="37814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3133725" y="37814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 dirty="0" smtClean="0">
                <a:solidFill>
                  <a:srgbClr val="FFFFFF">
                    <a:alpha val="100000"/>
                  </a:srgbClr>
                </a:solidFill>
                <a:latin typeface="Scada"/>
              </a:rPr>
              <a:t>1, 2</a:t>
            </a:r>
            <a:endParaRPr lang="ru-RU" sz="900" b="1" u="none" spc="0" dirty="0">
              <a:solidFill>
                <a:srgbClr val="FFFFFF">
                  <a:alpha val="100000"/>
                </a:srgbClr>
              </a:solidFill>
              <a:latin typeface="Scada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0983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8" name="TextBox 37"/>
          <p:cNvSpPr txBox="1"/>
          <p:nvPr/>
        </p:nvSpPr>
        <p:spPr>
          <a:xfrm>
            <a:off x="248602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2466975"/>
            <a:ext cx="342900" cy="428625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1" name="TextBox 40"/>
          <p:cNvSpPr txBox="1"/>
          <p:nvPr/>
        </p:nvSpPr>
        <p:spPr>
          <a:xfrm>
            <a:off x="4248150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10100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4815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ОНОиСО, мастер участка наружного освещения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48150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Получение информации 
об оплате счета на ТУ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48150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6" name="TextBox 45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2466975"/>
            <a:ext cx="342900" cy="428625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51" name="TextBox 50"/>
          <p:cNvSpPr txBox="1"/>
          <p:nvPr/>
        </p:nvSpPr>
        <p:spPr>
          <a:xfrm>
            <a:off x="601027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37222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8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027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1027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Выезд и обследование ВЛ на предмет возможности размещения ВОЛС на опорах ВЛ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260057" y="3741737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56" name="TextBox 55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12520" y="3741737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58" name="TextBox 57"/>
          <p:cNvSpPr txBox="1"/>
          <p:nvPr/>
        </p:nvSpPr>
        <p:spPr>
          <a:xfrm>
            <a:off x="4907757" y="3741737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dirty="0" smtClean="0">
                <a:solidFill>
                  <a:srgbClr val="FFFFFF">
                    <a:alpha val="100000"/>
                  </a:srgbClr>
                </a:solidFill>
                <a:latin typeface="Scada"/>
              </a:rPr>
              <a:t>3</a:t>
            </a:r>
            <a:endParaRPr lang="ru-RU" sz="900" b="1" u="none" spc="0" dirty="0">
              <a:solidFill>
                <a:srgbClr val="FFFFFF">
                  <a:alpha val="100000"/>
                </a:srgbClr>
              </a:solidFill>
              <a:latin typeface="Scada"/>
            </a:endParaRP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83870" y="3741737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60" name="TextBox 59"/>
          <p:cNvSpPr txBox="1"/>
          <p:nvPr/>
        </p:nvSpPr>
        <p:spPr>
          <a:xfrm>
            <a:off x="4260057" y="3779837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2466975"/>
            <a:ext cx="342900" cy="428625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3" name="TextBox 62"/>
          <p:cNvSpPr txBox="1"/>
          <p:nvPr/>
        </p:nvSpPr>
        <p:spPr>
          <a:xfrm>
            <a:off x="72390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7632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3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390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2390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 fontScale="92500"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Проведение 
расчета механической прочности опор наружного освещения для размещаемых ВОЛС, подготовка и выдача технических условий на размещение ВОЛС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2390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8" name="TextBox 67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771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72" name="TextBox 71"/>
          <p:cNvSpPr txBox="1"/>
          <p:nvPr/>
        </p:nvSpPr>
        <p:spPr>
          <a:xfrm>
            <a:off x="72390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50" y="5705475"/>
            <a:ext cx="342900" cy="428625"/>
          </a:xfrm>
          <a:prstGeom prst="rect">
            <a:avLst/>
          </a:prstGeom>
          <a:noFill/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5705475"/>
            <a:ext cx="342900" cy="428625"/>
          </a:xfrm>
          <a:prstGeom prst="rect">
            <a:avLst/>
          </a:prstGeom>
          <a:noFill/>
        </p:spPr>
      </p:pic>
      <p:sp>
        <p:nvSpPr>
          <p:cNvPr id="75" name="TextBox 74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6" name="TextBox 75"/>
          <p:cNvSpPr txBox="1"/>
          <p:nvPr/>
        </p:nvSpPr>
        <p:spPr>
          <a:xfrm>
            <a:off x="2486025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4797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2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8602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486025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Согласование ТУ на размещение ВОЛС у смежных подразделений предприятия, направление ТУ заявителю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86025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1" name="TextBox 80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43238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83" name="TextBox 82"/>
          <p:cNvSpPr txBox="1"/>
          <p:nvPr/>
        </p:nvSpPr>
        <p:spPr>
          <a:xfrm>
            <a:off x="3019425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84" name="Рисунок 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5705475"/>
            <a:ext cx="342900" cy="428625"/>
          </a:xfrm>
          <a:prstGeom prst="rect">
            <a:avLst/>
          </a:prstGeom>
          <a:noFill/>
        </p:spPr>
      </p:pic>
      <p:sp>
        <p:nvSpPr>
          <p:cNvPr id="85" name="TextBox 84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6" name="TextBox 85"/>
          <p:cNvSpPr txBox="1"/>
          <p:nvPr/>
        </p:nvSpPr>
        <p:spPr>
          <a:xfrm>
            <a:off x="4248150" y="44958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Выход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24815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8" name="TextBox 87"/>
          <p:cNvSpPr txBox="1"/>
          <p:nvPr/>
        </p:nvSpPr>
        <p:spPr>
          <a:xfrm>
            <a:off x="4248150" y="55054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Получение ТУ на размещение ВОЛС заявителем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12661" y="3741737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48" name="TextBox 47"/>
          <p:cNvSpPr txBox="1"/>
          <p:nvPr/>
        </p:nvSpPr>
        <p:spPr>
          <a:xfrm>
            <a:off x="5988848" y="3779837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1438275"/>
          <a:chOff x="361950" y="180975"/>
          <a:chExt cx="10439400" cy="1438275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ПЛАН МЕРОПРИЯТИЙ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4825" y="1438275"/>
          <a:ext cx="9715500" cy="2651760"/>
        </p:xfrm>
        <a:graphic>
          <a:graphicData uri="http://schemas.openxmlformats.org/drawingml/2006/table">
            <a:tbl>
              <a:tblPr firstRow="1" bandRow="1"/>
              <a:tblGrid>
                <a:gridCol w="361950"/>
                <a:gridCol w="3238500"/>
                <a:gridCol w="1076325"/>
                <a:gridCol w="1076325"/>
                <a:gridCol w="3238500"/>
                <a:gridCol w="723900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пп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Задача, Ответственный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План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Факт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Замечания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Статус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 форме запроса на предоставление информации о доступе к объектам и инфраструктуре на официальном сайте предприятия указать перечень необходимых сведений к заявлению.
(Ответственный: Малахов Юрий Олегович )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04.09.2023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02.09.2023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3200" u="none" spc="0">
                          <a:solidFill>
                            <a:srgbClr val="00CC00">
                              <a:alpha val="100000"/>
                            </a:srgbClr>
                          </a:solidFill>
                          <a:latin typeface="Scada"/>
                        </a:rPr>
                        <a:t>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Аннулировать неэффективные запросы заявителей на этапе уточнения данных в случае отсутствия оплаты выдачи ТУ.
(Ответственный: Малахов Юрий Олегович )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04.09.2023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02.09.2023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3200" u="none" spc="0">
                          <a:solidFill>
                            <a:srgbClr val="00CC00">
                              <a:alpha val="100000"/>
                            </a:srgbClr>
                          </a:solidFill>
                          <a:latin typeface="Scada"/>
                        </a:rPr>
                        <a:t>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Определить перечень работ для включения в расчёт (калькуляцию) взимания платы на выдачу ТУ под размещение ВОЛС.
(Ответственный: Шенберев Павел Николаевич )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04.09.2023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02.09.2023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3200" u="none" spc="0">
                          <a:solidFill>
                            <a:srgbClr val="00CC00">
                              <a:alpha val="100000"/>
                            </a:srgbClr>
                          </a:solidFill>
                          <a:latin typeface="Scada"/>
                        </a:rPr>
                        <a:t>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200900"/>
          <a:chOff x="361950" y="180975"/>
          <a:chExt cx="10439400" cy="7200900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МОНИТОРИНГ ДОСТИГНУТЫХ РЕЗУЛЬТАТОВ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61950" y="1438275"/>
          <a:ext cx="10077450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3850" y="180975"/>
          <a:ext cx="10620375" cy="7553325"/>
          <a:chOff x="323850" y="180975"/>
          <a:chExt cx="10620375" cy="7553325"/>
        </a:xfrm>
      </p:grpSpPr>
      <p:pic>
        <p:nvPicPr>
          <p:cNvPr id="84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КАРТА ДОСТИГНУТОГО СОСТОЯНИЯ ПРОЦЕССА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5275" y="1076325"/>
            <a:ext cx="19050" cy="6477000"/>
          </a:xfrm>
          <a:prstGeom prst="rect">
            <a:avLst/>
          </a:prstGeom>
          <a:solidFill>
            <a:srgbClr val="2F658E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991475" y="1076325"/>
            <a:ext cx="2447925" cy="43243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 dirty="0">
                <a:solidFill>
                  <a:srgbClr val="2F658E">
                    <a:alpha val="100000"/>
                  </a:srgbClr>
                </a:solidFill>
                <a:latin typeface="Scada"/>
              </a:rPr>
              <a:t>Время протекания процесса:
</a:t>
            </a:r>
            <a:r>
              <a:rPr lang="ru-RU" sz="1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15 </a:t>
            </a:r>
            <a:r>
              <a:rPr lang="ru-RU" sz="1200" b="1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раб.дней</a:t>
            </a:r>
            <a:r>
              <a:rPr lang="ru-RU" sz="1200" b="1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 на 5 запросов</a:t>
            </a:r>
            <a:r>
              <a:rPr lang="ru-RU" sz="1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
</a:t>
            </a:r>
            <a:r>
              <a:rPr lang="ru-RU" sz="1100" b="1" u="none" spc="0" dirty="0">
                <a:solidFill>
                  <a:srgbClr val="2F658E">
                    <a:alpha val="100000"/>
                  </a:srgbClr>
                </a:solidFill>
                <a:latin typeface="Scada"/>
              </a:rPr>
              <a:t>Решения:
</a:t>
            </a:r>
            <a:r>
              <a:rPr lang="ru-RU" sz="10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1475" y="5581650"/>
            <a:ext cx="2447925" cy="16192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Легенда:
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6250" y="5867400"/>
            <a:ext cx="809625" cy="42862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096250" y="5867400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0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50" y="6334125"/>
            <a:ext cx="790575" cy="42862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Проблема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01125" y="5867400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1125" y="5867400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25" y="626745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Решение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700" y="5867400"/>
            <a:ext cx="723900" cy="4000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9648825" y="6296025"/>
            <a:ext cx="97155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Возврат к предыдущему этапу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001125" y="6734175"/>
            <a:ext cx="59055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01125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1125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96250" y="6734175"/>
            <a:ext cx="5715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8096250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96250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72390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90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72390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Поступление письменного запроса от заявителя на размещение ВОЛС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2466975"/>
            <a:ext cx="342900" cy="428625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9" name="TextBox 28"/>
          <p:cNvSpPr txBox="1"/>
          <p:nvPr/>
        </p:nvSpPr>
        <p:spPr>
          <a:xfrm>
            <a:off x="248602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4797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602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8602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lvl="0" fontAlgn="t"/>
            <a:r>
              <a:rPr lang="ru-RU" sz="90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Принятие запроса в работу, сверка предполагаемого местоположения </a:t>
            </a:r>
            <a:r>
              <a:rPr lang="ru-RU" sz="90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ВОЛС</a:t>
            </a:r>
            <a:r>
              <a:rPr lang="ru-RU" sz="90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 и схем сети наружного освещения, </a:t>
            </a:r>
          </a:p>
          <a:p>
            <a:pPr lvl="0" fontAlgn="t"/>
            <a:r>
              <a:rPr lang="ru-RU" sz="90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выставление счета заявителю на выдачу ТУ.</a:t>
            </a:r>
            <a:endParaRPr lang="ru-RU" sz="90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602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34" name="TextBox 33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4323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301942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2466975"/>
            <a:ext cx="342900" cy="428625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39" name="TextBox 38"/>
          <p:cNvSpPr txBox="1"/>
          <p:nvPr/>
        </p:nvSpPr>
        <p:spPr>
          <a:xfrm>
            <a:off x="4248150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10100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4815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ОНОиСО, мастер участка наружного освещения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48150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Получение информации 
об оплате счета на ТУ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48150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4" name="TextBox 43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488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479107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2466975"/>
            <a:ext cx="342900" cy="428625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9" name="TextBox 48"/>
          <p:cNvSpPr txBox="1"/>
          <p:nvPr/>
        </p:nvSpPr>
        <p:spPr>
          <a:xfrm>
            <a:off x="601027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7222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4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1027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027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Выезд и обследование ВЛ на предмет возможности размещения ВОЛС на опорах ВЛ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1027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54" name="TextBox 53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77013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56" name="TextBox 55"/>
          <p:cNvSpPr txBox="1"/>
          <p:nvPr/>
        </p:nvSpPr>
        <p:spPr>
          <a:xfrm>
            <a:off x="6553200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2466975"/>
            <a:ext cx="342900" cy="428625"/>
          </a:xfrm>
          <a:prstGeom prst="rect">
            <a:avLst/>
          </a:prstGeom>
          <a:noFill/>
        </p:spPr>
      </p:pic>
      <p:sp>
        <p:nvSpPr>
          <p:cNvPr id="58" name="TextBox 57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59" name="TextBox 58"/>
          <p:cNvSpPr txBox="1"/>
          <p:nvPr/>
        </p:nvSpPr>
        <p:spPr>
          <a:xfrm>
            <a:off x="72390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7632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2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2390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2390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 fontScale="92500"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Проведение 
расчета механической прочности опор наружного освещения для размещаемых ВОЛС, подготовка и выдача технических условий на размещение ВОЛС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2390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4" name="TextBox 63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8111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66" name="TextBox 65"/>
          <p:cNvSpPr txBox="1"/>
          <p:nvPr/>
        </p:nvSpPr>
        <p:spPr>
          <a:xfrm>
            <a:off x="125730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50" y="5705475"/>
            <a:ext cx="342900" cy="428625"/>
          </a:xfrm>
          <a:prstGeom prst="rect">
            <a:avLst/>
          </a:prstGeom>
          <a:noFill/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5705475"/>
            <a:ext cx="342900" cy="428625"/>
          </a:xfrm>
          <a:prstGeom prst="rect">
            <a:avLst/>
          </a:prstGeom>
          <a:noFill/>
        </p:spPr>
      </p:pic>
      <p:sp>
        <p:nvSpPr>
          <p:cNvPr id="69" name="TextBox 68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2486025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84797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7 </a:t>
            </a:r>
            <a:r>
              <a:rPr lang="ru-RU" sz="900" u="none" spc="0" dirty="0" err="1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раб.дн</a:t>
            </a:r>
            <a:endParaRPr lang="ru-RU" sz="900" u="none" spc="0" dirty="0">
              <a:solidFill>
                <a:srgbClr val="000000">
                  <a:alpha val="100000"/>
                </a:srgbClr>
              </a:solidFill>
              <a:latin typeface="Scad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8602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ОНОиСО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486025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Согласование ТУ на размещение ВОЛС у смежных подразделений предприятия, направление ТУ заявителю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486025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5" name="TextBox 74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43238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77" name="TextBox 76"/>
          <p:cNvSpPr txBox="1"/>
          <p:nvPr/>
        </p:nvSpPr>
        <p:spPr>
          <a:xfrm>
            <a:off x="3019425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78" name="Рисунок 7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5705475"/>
            <a:ext cx="342900" cy="428625"/>
          </a:xfrm>
          <a:prstGeom prst="rect">
            <a:avLst/>
          </a:prstGeom>
          <a:noFill/>
        </p:spPr>
      </p:pic>
      <p:sp>
        <p:nvSpPr>
          <p:cNvPr id="79" name="TextBox 78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0" name="TextBox 79"/>
          <p:cNvSpPr txBox="1"/>
          <p:nvPr/>
        </p:nvSpPr>
        <p:spPr>
          <a:xfrm>
            <a:off x="4248150" y="44958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Выход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4815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2" name="TextBox 81"/>
          <p:cNvSpPr txBox="1"/>
          <p:nvPr/>
        </p:nvSpPr>
        <p:spPr>
          <a:xfrm>
            <a:off x="4248150" y="55054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Получение ТУ на размещение ВОЛС заявителем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1026</Words>
  <Application>Microsoft Office PowerPoint</Application>
  <PresentationFormat>Произвольный</PresentationFormat>
  <Paragraphs>306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Theme38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Першина Светлана Станиславовна</cp:lastModifiedBy>
  <cp:revision>11</cp:revision>
  <dcterms:created xsi:type="dcterms:W3CDTF">2023-09-24T00:15:25Z</dcterms:created>
  <dcterms:modified xsi:type="dcterms:W3CDTF">2023-10-03T22:38:52Z</dcterms:modified>
</cp:coreProperties>
</file>