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8" r:id="rId3"/>
    <p:sldId id="335" r:id="rId4"/>
    <p:sldId id="259" r:id="rId5"/>
    <p:sldId id="337" r:id="rId6"/>
    <p:sldId id="339" r:id="rId7"/>
    <p:sldId id="318" r:id="rId8"/>
    <p:sldId id="264" r:id="rId9"/>
    <p:sldId id="306" r:id="rId10"/>
    <p:sldId id="265" r:id="rId11"/>
    <p:sldId id="266" r:id="rId12"/>
    <p:sldId id="267" r:id="rId13"/>
    <p:sldId id="268" r:id="rId14"/>
    <p:sldId id="269" r:id="rId15"/>
    <p:sldId id="319" r:id="rId16"/>
    <p:sldId id="271" r:id="rId17"/>
    <p:sldId id="272" r:id="rId18"/>
    <p:sldId id="273" r:id="rId19"/>
    <p:sldId id="275" r:id="rId20"/>
    <p:sldId id="276" r:id="rId21"/>
    <p:sldId id="279" r:id="rId22"/>
    <p:sldId id="280" r:id="rId23"/>
    <p:sldId id="283" r:id="rId24"/>
    <p:sldId id="284" r:id="rId25"/>
    <p:sldId id="338" r:id="rId26"/>
    <p:sldId id="286" r:id="rId27"/>
    <p:sldId id="288" r:id="rId28"/>
    <p:sldId id="290" r:id="rId29"/>
    <p:sldId id="299" r:id="rId30"/>
    <p:sldId id="340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959B5-BBF8-4E3C-82D8-5A5C8843EC12}" type="datetimeFigureOut">
              <a:rPr lang="ru-RU" smtClean="0"/>
              <a:t>13.10.2023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13E43A-2769-4137-BD0A-9CB9339EB12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1390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3E43A-2769-4137-BD0A-9CB9339EB12B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9454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8238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717032"/>
            <a:ext cx="3067050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61464"/>
            <a:ext cx="741463" cy="84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3694" y="1412776"/>
            <a:ext cx="820477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>
                <a:solidFill>
                  <a:srgbClr val="0070C0"/>
                </a:solidFill>
              </a:rPr>
              <a:t>Методические рекомендации </a:t>
            </a:r>
            <a:endParaRPr lang="ru-RU" sz="3600" b="1" i="1" dirty="0" smtClean="0">
              <a:solidFill>
                <a:srgbClr val="0070C0"/>
              </a:solidFill>
            </a:endParaRPr>
          </a:p>
          <a:p>
            <a:r>
              <a:rPr lang="ru-RU" sz="3600" b="1" i="1" dirty="0" smtClean="0">
                <a:solidFill>
                  <a:srgbClr val="0070C0"/>
                </a:solidFill>
              </a:rPr>
              <a:t>по </a:t>
            </a:r>
            <a:r>
              <a:rPr lang="ru-RU" sz="3600" b="1" i="1" dirty="0">
                <a:solidFill>
                  <a:srgbClr val="0070C0"/>
                </a:solidFill>
              </a:rPr>
              <a:t>«Бережливому производству» </a:t>
            </a:r>
          </a:p>
          <a:p>
            <a:r>
              <a:rPr lang="ru-RU" sz="3600" b="1" i="1" dirty="0">
                <a:solidFill>
                  <a:srgbClr val="0070C0"/>
                </a:solidFill>
              </a:rPr>
              <a:t>в рамках создания образцового предприятия </a:t>
            </a:r>
            <a:endParaRPr lang="ru-RU" sz="3600" b="1" i="1" dirty="0" smtClean="0">
              <a:solidFill>
                <a:srgbClr val="0070C0"/>
              </a:solidFill>
            </a:endParaRPr>
          </a:p>
          <a:p>
            <a:r>
              <a:rPr lang="ru-RU" sz="3600" b="1" i="1" dirty="0" smtClean="0">
                <a:solidFill>
                  <a:srgbClr val="0070C0"/>
                </a:solidFill>
              </a:rPr>
              <a:t>на </a:t>
            </a:r>
            <a:r>
              <a:rPr lang="ru-RU" sz="3600" b="1" i="1" dirty="0">
                <a:solidFill>
                  <a:srgbClr val="0070C0"/>
                </a:solidFill>
              </a:rPr>
              <a:t>примере </a:t>
            </a:r>
          </a:p>
          <a:p>
            <a:r>
              <a:rPr lang="ru-RU" sz="3600" b="1" i="1" dirty="0">
                <a:solidFill>
                  <a:srgbClr val="0070C0"/>
                </a:solidFill>
              </a:rPr>
              <a:t>МУП «Электросервис»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39752" y="493731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  <a:cs typeface="Arabic Typesetting" panose="03020402040406030203" pitchFamily="66" charset="-78"/>
              </a:rPr>
              <a:t>Муниципальное унитарное п</a:t>
            </a:r>
            <a:r>
              <a:rPr lang="ru-RU" sz="1600" b="1" dirty="0">
                <a:solidFill>
                  <a:srgbClr val="0070C0"/>
                </a:solidFill>
                <a:cs typeface="Arabic Typesetting" panose="03020402040406030203" pitchFamily="66" charset="-78"/>
              </a:rPr>
              <a:t>редприятие </a:t>
            </a:r>
            <a:r>
              <a:rPr lang="ru-RU" sz="1600" b="1" dirty="0" smtClean="0">
                <a:solidFill>
                  <a:srgbClr val="0070C0"/>
                </a:solidFill>
                <a:cs typeface="Arabic Typesetting" panose="03020402040406030203" pitchFamily="66" charset="-78"/>
              </a:rPr>
              <a:t>«Электросервис»                  городского округа «Город Южно-Сахалинск»</a:t>
            </a:r>
            <a:endParaRPr lang="ru-RU" sz="1600" b="1" dirty="0">
              <a:solidFill>
                <a:srgbClr val="0070C0"/>
              </a:solidFill>
              <a:cs typeface="Arabic Typesetting" panose="03020402040406030203" pitchFamily="66" charset="-78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95736" y="5949280"/>
            <a:ext cx="1421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70C0"/>
                </a:solidFill>
              </a:rPr>
              <a:t>2023 год</a:t>
            </a:r>
            <a:endParaRPr lang="ru-RU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61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88640"/>
            <a:ext cx="52387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 flipV="1">
            <a:off x="467544" y="934779"/>
            <a:ext cx="8136904" cy="459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63" y="3362325"/>
            <a:ext cx="600075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15616" y="496088"/>
            <a:ext cx="7128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2" y="1196752"/>
            <a:ext cx="4248472" cy="3993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373216"/>
            <a:ext cx="432048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792" y="1141214"/>
            <a:ext cx="4140460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2" y="5373216"/>
            <a:ext cx="432048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97616" y="311422"/>
            <a:ext cx="698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spc="-5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Утвердили паспорта проектов на </a:t>
            </a:r>
            <a:r>
              <a:rPr lang="ru-RU" b="1" spc="-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соответствующем уровне</a:t>
            </a:r>
          </a:p>
        </p:txBody>
      </p:sp>
    </p:spTree>
    <p:extLst>
      <p:ext uri="{BB962C8B-B14F-4D97-AF65-F5344CB8AC3E}">
        <p14:creationId xmlns:p14="http://schemas.microsoft.com/office/powerpoint/2010/main" val="387776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678" y="235005"/>
            <a:ext cx="52387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95536" y="980728"/>
            <a:ext cx="842493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59731" y="350376"/>
            <a:ext cx="7096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spc="-5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лично возглавил один из проектов</a:t>
            </a:r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39752" y="1340768"/>
            <a:ext cx="41632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Проект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по «Оптимизации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процесса формирования, сопровождения и реализации инвестиционной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программы»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3068961"/>
            <a:ext cx="8158000" cy="2952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Стрелка влево 9"/>
          <p:cNvSpPr/>
          <p:nvPr/>
        </p:nvSpPr>
        <p:spPr>
          <a:xfrm>
            <a:off x="2267744" y="4365104"/>
            <a:ext cx="864096" cy="18002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767843" y="6117935"/>
            <a:ext cx="7847789" cy="33855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Его проект выбран Министерством ЖКХ СО для тиражирования лучшей практики</a:t>
            </a:r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Рамка 11"/>
          <p:cNvSpPr/>
          <p:nvPr/>
        </p:nvSpPr>
        <p:spPr>
          <a:xfrm>
            <a:off x="2374644" y="1179332"/>
            <a:ext cx="4093502" cy="1800199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27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73304"/>
            <a:ext cx="52387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251520" y="973379"/>
            <a:ext cx="849694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2771800" y="50673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3" y="1124744"/>
            <a:ext cx="3774292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4752528" cy="268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33056"/>
            <a:ext cx="4752528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3608" y="373304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были визуализированы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проектной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комнате 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Обея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58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382413"/>
            <a:ext cx="52387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506973" y="1063074"/>
            <a:ext cx="837274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2306171" y="49778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736334" y="1196752"/>
            <a:ext cx="7914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Процесс по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определению места повреждения линий электропередач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06973" y="139744"/>
            <a:ext cx="77374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реализации проектов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были построены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карты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текущего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состояния с фиксацией параметров процесса (время, расстояния и т.д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66326"/>
            <a:ext cx="7920880" cy="4815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905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562" y="352641"/>
            <a:ext cx="52387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95736" y="468012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95536" y="952717"/>
            <a:ext cx="856895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04162" y="1041476"/>
            <a:ext cx="8713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Процесс по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определению места повреждения линий электропередач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283347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каждом рассмотренном проекте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были построены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карты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целевого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состояния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63" y="1556792"/>
            <a:ext cx="8057400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423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88640"/>
            <a:ext cx="52387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95536" y="862821"/>
            <a:ext cx="837274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1187867" y="139546"/>
            <a:ext cx="71285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932" y="3674276"/>
            <a:ext cx="2786658" cy="2790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980728"/>
            <a:ext cx="8372747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64" y="3383427"/>
            <a:ext cx="5400600" cy="3195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 стрелкой 6"/>
          <p:cNvCxnSpPr/>
          <p:nvPr/>
        </p:nvCxnSpPr>
        <p:spPr>
          <a:xfrm flipV="1">
            <a:off x="3275856" y="2348880"/>
            <a:ext cx="1152128" cy="265079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4211960" y="2348880"/>
            <a:ext cx="1440160" cy="265079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1619672" y="3401996"/>
            <a:ext cx="0" cy="29793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1187867" y="181956"/>
            <a:ext cx="70565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spc="-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Выявленные проблемы </a:t>
            </a:r>
            <a:r>
              <a:rPr lang="ru-RU" b="1" spc="-5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были идентифицированы </a:t>
            </a:r>
            <a:r>
              <a:rPr lang="ru-RU" b="1" spc="-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картах </a:t>
            </a:r>
            <a:r>
              <a:rPr lang="ru-RU" b="1" spc="-5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текущего </a:t>
            </a:r>
            <a:r>
              <a:rPr lang="ru-RU" b="1" spc="-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целевого состояния</a:t>
            </a:r>
          </a:p>
        </p:txBody>
      </p:sp>
    </p:spTree>
    <p:extLst>
      <p:ext uri="{BB962C8B-B14F-4D97-AF65-F5344CB8AC3E}">
        <p14:creationId xmlns:p14="http://schemas.microsoft.com/office/powerpoint/2010/main" val="212438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296450"/>
            <a:ext cx="52387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23528" y="973380"/>
            <a:ext cx="87129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881694" y="450249"/>
            <a:ext cx="74347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b="1" dirty="0">
              <a:solidFill>
                <a:srgbClr val="0033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196752"/>
            <a:ext cx="47010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/>
              <a:t>ПРОБЛЕМА</a:t>
            </a:r>
          </a:p>
        </p:txBody>
      </p:sp>
      <p:sp>
        <p:nvSpPr>
          <p:cNvPr id="7" name="Прямоугольник: скругленные углы 1"/>
          <p:cNvSpPr/>
          <p:nvPr/>
        </p:nvSpPr>
        <p:spPr>
          <a:xfrm>
            <a:off x="2106562" y="1147178"/>
            <a:ext cx="4215856" cy="625638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defTabSz="9318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400" dirty="0" smtClean="0">
                <a:latin typeface="Calibri" pitchFamily="34" charset="0"/>
              </a:rPr>
              <a:t>Отсутствие необходимой суммы средств на увеличение мощности энергетических объектов</a:t>
            </a:r>
            <a:endParaRPr lang="ru-RU" altLang="ru-RU" sz="1400" dirty="0">
              <a:latin typeface="Calibri" pitchFamily="34" charset="0"/>
            </a:endParaRPr>
          </a:p>
        </p:txBody>
      </p:sp>
      <p:sp>
        <p:nvSpPr>
          <p:cNvPr id="8" name="Прямоугольник: скругленные углы 1"/>
          <p:cNvSpPr/>
          <p:nvPr/>
        </p:nvSpPr>
        <p:spPr>
          <a:xfrm rot="10800000" flipV="1">
            <a:off x="2095305" y="1822086"/>
            <a:ext cx="4256714" cy="743477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defTabSz="9318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1400" dirty="0">
                <a:latin typeface="Calibri" pitchFamily="34" charset="0"/>
              </a:rPr>
              <a:t>Регулятор не </a:t>
            </a:r>
            <a:r>
              <a:rPr lang="ru-RU" altLang="ru-RU" sz="1400" dirty="0" smtClean="0">
                <a:latin typeface="Calibri" pitchFamily="34" charset="0"/>
              </a:rPr>
              <a:t>утверждает корректировку инвестиционной программы</a:t>
            </a:r>
          </a:p>
          <a:p>
            <a:pPr algn="ctr"/>
            <a:endParaRPr lang="ru-RU" altLang="ru-RU" sz="1400" dirty="0"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7771" y="1646183"/>
            <a:ext cx="1039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Почему?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85328" y="2987660"/>
            <a:ext cx="1039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Почему?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075247" y="2412971"/>
            <a:ext cx="1039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Почему?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066981" y="3557430"/>
            <a:ext cx="1039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Почему?</a:t>
            </a:r>
          </a:p>
        </p:txBody>
      </p:sp>
      <p:sp>
        <p:nvSpPr>
          <p:cNvPr id="14" name="Прямоугольник: скругленные углы 1"/>
          <p:cNvSpPr/>
          <p:nvPr/>
        </p:nvSpPr>
        <p:spPr>
          <a:xfrm rot="10800000" flipV="1">
            <a:off x="2132806" y="2642884"/>
            <a:ext cx="4173536" cy="718705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defTabSz="9318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1400" dirty="0" smtClean="0">
                <a:latin typeface="Calibri" pitchFamily="34" charset="0"/>
              </a:rPr>
              <a:t>Из-за тарифных последствий (в финансовой модели источником </a:t>
            </a:r>
            <a:r>
              <a:rPr lang="ru-RU" altLang="ru-RU" sz="1400" dirty="0">
                <a:latin typeface="Calibri" pitchFamily="34" charset="0"/>
              </a:rPr>
              <a:t>средств </a:t>
            </a:r>
            <a:r>
              <a:rPr lang="ru-RU" altLang="ru-RU" sz="1400" dirty="0" smtClean="0">
                <a:latin typeface="Calibri" pitchFamily="34" charset="0"/>
              </a:rPr>
              <a:t>ИП является только тарифная выручка).</a:t>
            </a:r>
            <a:endParaRPr lang="ru-RU" altLang="ru-RU" sz="1400" dirty="0">
              <a:latin typeface="Calibri" pitchFamily="34" charset="0"/>
            </a:endParaRPr>
          </a:p>
        </p:txBody>
      </p:sp>
      <p:sp>
        <p:nvSpPr>
          <p:cNvPr id="15" name="Прямоугольник: скругленные углы 1"/>
          <p:cNvSpPr/>
          <p:nvPr/>
        </p:nvSpPr>
        <p:spPr>
          <a:xfrm rot="10800000" flipV="1">
            <a:off x="2142888" y="3439056"/>
            <a:ext cx="4163454" cy="879682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defTabSz="9318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1400" dirty="0" smtClean="0">
                <a:latin typeface="Calibri" pitchFamily="34" charset="0"/>
              </a:rPr>
              <a:t>Использован  </a:t>
            </a:r>
            <a:r>
              <a:rPr lang="ru-RU" altLang="ru-RU" sz="1400" dirty="0">
                <a:latin typeface="Calibri" pitchFamily="34" charset="0"/>
              </a:rPr>
              <a:t>«привычный» для регулятора и предприятия сценарий </a:t>
            </a:r>
            <a:r>
              <a:rPr lang="ru-RU" altLang="ru-RU" sz="1400" dirty="0" smtClean="0">
                <a:latin typeface="Calibri" pitchFamily="34" charset="0"/>
              </a:rPr>
              <a:t>разработки финансовой модели, так Минэнерго не разработана методология по его заполнению</a:t>
            </a:r>
            <a:endParaRPr lang="ru-RU" altLang="ru-RU" sz="1400" dirty="0">
              <a:latin typeface="Calibri" pitchFamily="34" charset="0"/>
            </a:endParaRPr>
          </a:p>
        </p:txBody>
      </p:sp>
      <p:sp>
        <p:nvSpPr>
          <p:cNvPr id="16" name="Прямоугольник: скругленные углы 1"/>
          <p:cNvSpPr/>
          <p:nvPr/>
        </p:nvSpPr>
        <p:spPr>
          <a:xfrm rot="10800000" flipV="1">
            <a:off x="2148881" y="4437114"/>
            <a:ext cx="4173536" cy="862354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defTabSz="9318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1400" dirty="0">
                <a:latin typeface="Calibri" pitchFamily="34" charset="0"/>
              </a:rPr>
              <a:t>Формат </a:t>
            </a:r>
            <a:r>
              <a:rPr lang="ru-RU" altLang="ru-RU" sz="1400" dirty="0" smtClean="0">
                <a:latin typeface="Calibri" pitchFamily="34" charset="0"/>
              </a:rPr>
              <a:t>«финмодели» единый </a:t>
            </a:r>
            <a:r>
              <a:rPr lang="ru-RU" altLang="ru-RU" sz="1400" dirty="0">
                <a:latin typeface="Calibri" pitchFamily="34" charset="0"/>
              </a:rPr>
              <a:t>для всей территории РФ, при различии специфики каждого субъекта электроэнергетики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085328" y="4140849"/>
            <a:ext cx="1039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Почему?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5706" y="5354119"/>
            <a:ext cx="1802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Корневая причина</a:t>
            </a:r>
            <a:endParaRPr lang="ru-RU" b="1" dirty="0"/>
          </a:p>
        </p:txBody>
      </p:sp>
      <p:sp>
        <p:nvSpPr>
          <p:cNvPr id="20" name="Прямоугольник: скругленные углы 1"/>
          <p:cNvSpPr/>
          <p:nvPr/>
        </p:nvSpPr>
        <p:spPr>
          <a:xfrm rot="10800000" flipV="1">
            <a:off x="2124908" y="5425067"/>
            <a:ext cx="4236916" cy="86341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defTabSz="9318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4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Отсутствие разработанной собственной методологии заполнения финансового плана для МУП «Электросервис» с учетом специфики деятельности</a:t>
            </a:r>
            <a:endParaRPr lang="ru-RU" altLang="ru-RU" sz="1400" b="1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50496" y="1196752"/>
            <a:ext cx="18998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Поиск корневой  причины при решении проблем по проекту: 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2412971"/>
            <a:ext cx="23960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2">
                    <a:lumMod val="75000"/>
                  </a:schemeClr>
                </a:solidFill>
              </a:rPr>
              <a:t>Оптимизация процесса создания </a:t>
            </a:r>
            <a:endParaRPr lang="ru-RU" sz="12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</a:rPr>
              <a:t>"Финансово-экономической</a:t>
            </a:r>
          </a:p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</a:rPr>
              <a:t>модели деятельности МУП </a:t>
            </a:r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</a:rPr>
              <a:t>«Электросервис» 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</a:rPr>
              <a:t>с целью определения </a:t>
            </a:r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</a:rPr>
              <a:t>источников</a:t>
            </a:r>
          </a:p>
          <a:p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</a:rPr>
              <a:t>финансирования </a:t>
            </a:r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</a:rPr>
              <a:t>инвестиционных 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</a:rPr>
              <a:t>проектов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50496" y="4653136"/>
            <a:ext cx="19893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>
                <a:solidFill>
                  <a:schemeClr val="accent1">
                    <a:lumMod val="50000"/>
                  </a:schemeClr>
                </a:solidFill>
              </a:rPr>
              <a:t>МЕТОДОМ:</a:t>
            </a:r>
          </a:p>
          <a:p>
            <a:r>
              <a:rPr lang="ru-RU" b="1" u="sng" dirty="0" smtClean="0">
                <a:solidFill>
                  <a:schemeClr val="accent1">
                    <a:lumMod val="50000"/>
                  </a:schemeClr>
                </a:solidFill>
              </a:rPr>
              <a:t>«ПЯТЬ ПОЧЕМУ?»</a:t>
            </a:r>
            <a:endParaRPr lang="ru-RU" b="1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26647" y="244719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spc="-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 поиск коренных причин при решении проблем, идентифицированных на </a:t>
            </a:r>
            <a:r>
              <a:rPr lang="ru-RU" b="1" spc="-5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карте </a:t>
            </a:r>
            <a:endParaRPr lang="ru-RU" b="1" spc="-5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47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487" y="178102"/>
            <a:ext cx="52387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95536" y="804636"/>
            <a:ext cx="851676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881694" y="408845"/>
            <a:ext cx="73627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10" y="908720"/>
            <a:ext cx="6849709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62590"/>
            <a:ext cx="6288584" cy="2696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85638" y="159766"/>
            <a:ext cx="73627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spc="-5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Выявлены коренные </a:t>
            </a:r>
            <a:r>
              <a:rPr lang="ru-RU" b="1" spc="-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и возможные мероприятия по их устранению </a:t>
            </a:r>
          </a:p>
        </p:txBody>
      </p:sp>
    </p:spTree>
    <p:extLst>
      <p:ext uri="{BB962C8B-B14F-4D97-AF65-F5344CB8AC3E}">
        <p14:creationId xmlns:p14="http://schemas.microsoft.com/office/powerpoint/2010/main" val="30229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116632"/>
            <a:ext cx="52387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179512" y="783868"/>
            <a:ext cx="880479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899592" y="183703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0070C0"/>
                </a:solidFill>
              </a:rPr>
              <a:t>Разработан план мероприятий, направленный </a:t>
            </a:r>
            <a:r>
              <a:rPr lang="ru-RU" altLang="ru-RU" b="1" dirty="0">
                <a:solidFill>
                  <a:srgbClr val="0070C0"/>
                </a:solidFill>
              </a:rPr>
              <a:t>на устранение выявленных коренных причин </a:t>
            </a:r>
            <a:r>
              <a:rPr lang="ru-RU" altLang="ru-RU" b="1" dirty="0" smtClean="0">
                <a:solidFill>
                  <a:srgbClr val="0070C0"/>
                </a:solidFill>
              </a:rPr>
              <a:t>проблем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534384"/>
            <a:ext cx="4104455" cy="2185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280920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77" y="4534384"/>
            <a:ext cx="3600400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H="1">
            <a:off x="2123728" y="6381328"/>
            <a:ext cx="26642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 flipV="1">
            <a:off x="4463988" y="4444273"/>
            <a:ext cx="324036" cy="19442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 flipV="1">
            <a:off x="3233441" y="2783158"/>
            <a:ext cx="1584176" cy="38164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4788024" y="2852936"/>
            <a:ext cx="1152128" cy="33123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 flipV="1">
            <a:off x="4211960" y="2348880"/>
            <a:ext cx="576064" cy="29523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V="1">
            <a:off x="4788024" y="2924944"/>
            <a:ext cx="720080" cy="27915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H="1" flipV="1">
            <a:off x="2843808" y="2852936"/>
            <a:ext cx="1944216" cy="23042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flipH="1" flipV="1">
            <a:off x="2987824" y="2852936"/>
            <a:ext cx="1800200" cy="20702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V="1">
            <a:off x="4788024" y="2924944"/>
            <a:ext cx="864096" cy="30243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>
            <a:stCxn id="2055" idx="1"/>
          </p:cNvCxnSpPr>
          <p:nvPr/>
        </p:nvCxnSpPr>
        <p:spPr>
          <a:xfrm flipH="1" flipV="1">
            <a:off x="4211960" y="2780928"/>
            <a:ext cx="504056" cy="28462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flipH="1" flipV="1">
            <a:off x="1619672" y="4444273"/>
            <a:ext cx="3168352" cy="21063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 flipH="1" flipV="1">
            <a:off x="3131840" y="4444273"/>
            <a:ext cx="1656184" cy="21063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 flipV="1">
            <a:off x="4817617" y="4437112"/>
            <a:ext cx="834503" cy="21624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658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188640"/>
            <a:ext cx="52387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23528" y="827231"/>
            <a:ext cx="866077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881694" y="158822"/>
            <a:ext cx="75787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772815"/>
            <a:ext cx="4320480" cy="4183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26968" y="1052765"/>
            <a:ext cx="7966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t"/>
            <a:r>
              <a:rPr lang="ru-RU" sz="1400" b="1" dirty="0">
                <a:solidFill>
                  <a:srgbClr val="000000">
                    <a:alpha val="100000"/>
                  </a:srgbClr>
                </a:solidFill>
                <a:latin typeface="Scada"/>
              </a:rPr>
              <a:t>Оптимизация процесса по определению места повреждения </a:t>
            </a:r>
            <a:endParaRPr lang="ru-RU" sz="1400" b="1" dirty="0" smtClean="0">
              <a:solidFill>
                <a:srgbClr val="000000">
                  <a:alpha val="100000"/>
                </a:srgbClr>
              </a:solidFill>
              <a:latin typeface="Scada"/>
            </a:endParaRPr>
          </a:p>
          <a:p>
            <a:pPr lvl="0" algn="ctr" fontAlgn="t"/>
            <a:r>
              <a:rPr lang="ru-RU" sz="1400" b="1" dirty="0" smtClean="0">
                <a:solidFill>
                  <a:srgbClr val="000000">
                    <a:alpha val="100000"/>
                  </a:srgbClr>
                </a:solidFill>
                <a:latin typeface="Scada"/>
              </a:rPr>
              <a:t>линий </a:t>
            </a:r>
            <a:r>
              <a:rPr lang="ru-RU" sz="1400" b="1" dirty="0">
                <a:solidFill>
                  <a:srgbClr val="000000">
                    <a:alpha val="100000"/>
                  </a:srgbClr>
                </a:solidFill>
                <a:latin typeface="Scada"/>
              </a:rPr>
              <a:t>электропередач МУП «Электросервис»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64548" y="155323"/>
            <a:ext cx="75787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spc="-5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Проводили </a:t>
            </a:r>
            <a:r>
              <a:rPr lang="ru-RU" b="1" spc="-5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текущего </a:t>
            </a:r>
            <a:r>
              <a:rPr lang="ru-RU" b="1" spc="-5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состояния и достигнуты </a:t>
            </a:r>
            <a:r>
              <a:rPr lang="ru-RU" b="1" spc="-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результатов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772815"/>
            <a:ext cx="4330389" cy="4183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804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719" y="341822"/>
            <a:ext cx="52387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 flipV="1">
            <a:off x="323528" y="1114997"/>
            <a:ext cx="8496944" cy="107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2154103" y="439941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Предыстория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внедрения бережливых технологий 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36479" y="1700808"/>
            <a:ext cx="7599933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Бережливые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являются сегодня неотъемлемой частью работы практически всех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 городского округа «Город Южно-Сахалинск».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оптимизации и совершенствования процессов этот инструмент позволяет эффективнее выстраивать работу, снижать временные затраты, повышать результативность труда, что, безусловно, отражается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эффективности работы организаций любой сферы.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реализации нацпроекта на Сахалине в 2020 году было создано министерство по эффективному управлению регионом. Основная задача ведомства – повышение эффективности всех сфер жизнедеятельности островов. За прошедший 2022 год в Сахалинской области в рамках программы «Эффективный регион» было реализовано 243 проекта, благодаря которым улучшилось качество предоставляемых жителям услуг, снизились издержки и повысилась производительность труда.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целях реализации мероприятий проекта «Эффективный регион» по поручению Правительства Сахалинской области было принято решение создать образцовое учреждение регионального уровня на базе муниципального унитарного предприятия «Электросервис» (далее – МУП «Электросервис», МУП). </a:t>
            </a:r>
          </a:p>
        </p:txBody>
      </p:sp>
    </p:spTree>
    <p:extLst>
      <p:ext uri="{BB962C8B-B14F-4D97-AF65-F5344CB8AC3E}">
        <p14:creationId xmlns:p14="http://schemas.microsoft.com/office/powerpoint/2010/main" val="139911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494" y="142384"/>
            <a:ext cx="52387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95536" y="796875"/>
            <a:ext cx="832683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1043608" y="424597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91" y="1052736"/>
            <a:ext cx="1975817" cy="2469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46" y="1074857"/>
            <a:ext cx="3816424" cy="238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92" y="3717032"/>
            <a:ext cx="2165176" cy="2676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5801">
            <a:off x="2555776" y="3789039"/>
            <a:ext cx="1872208" cy="2448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005471"/>
            <a:ext cx="2638201" cy="2462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313" y="3623819"/>
            <a:ext cx="2131157" cy="283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468213"/>
            <a:ext cx="1728192" cy="283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239931"/>
            <a:ext cx="61613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проектов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стандартизировали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98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188640"/>
            <a:ext cx="52387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251520" y="827231"/>
            <a:ext cx="873278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328" y="3501009"/>
            <a:ext cx="3670627" cy="2664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328" y="1052736"/>
            <a:ext cx="3878544" cy="226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81509" y="188640"/>
            <a:ext cx="7272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spc="-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проектами по улучшению </a:t>
            </a:r>
            <a:r>
              <a:rPr lang="ru-RU" b="1" spc="-5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осуществлялось с </a:t>
            </a:r>
            <a:r>
              <a:rPr lang="ru-RU" b="1" spc="-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использованием </a:t>
            </a:r>
            <a:r>
              <a:rPr lang="ru-RU" b="1" spc="-5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стендов </a:t>
            </a:r>
            <a:r>
              <a:rPr lang="ru-RU" b="1" spc="-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проектной комнате (</a:t>
            </a:r>
            <a:r>
              <a:rPr lang="ru-RU" b="1" spc="-5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обея)</a:t>
            </a:r>
            <a:endParaRPr lang="ru-RU" b="1" spc="-5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30" y="1052736"/>
            <a:ext cx="3322937" cy="226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06" y="3501009"/>
            <a:ext cx="3386561" cy="298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420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188640"/>
            <a:ext cx="52387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95536" y="827231"/>
            <a:ext cx="842493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1305161" y="413444"/>
            <a:ext cx="7128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2095500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3568" y="3657972"/>
            <a:ext cx="2095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Безопасность</a:t>
            </a:r>
            <a:endParaRPr lang="ru-RU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2910762" y="3663492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Качество </a:t>
            </a:r>
            <a:endParaRPr lang="ru-RU" sz="1200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595" y="1052736"/>
            <a:ext cx="2057445" cy="25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052737"/>
            <a:ext cx="3646313" cy="2610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115161" y="3664639"/>
            <a:ext cx="14811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Исполнение заказа </a:t>
            </a:r>
            <a:endParaRPr lang="ru-RU" sz="1200" dirty="0"/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41639"/>
            <a:ext cx="2559637" cy="1791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208452" y="5744289"/>
            <a:ext cx="7047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Затраты</a:t>
            </a:r>
            <a:endParaRPr lang="ru-RU" sz="1200" dirty="0"/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535" y="3965267"/>
            <a:ext cx="4026213" cy="2056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293059" y="6021289"/>
            <a:ext cx="1822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Корпоративная культура </a:t>
            </a:r>
            <a:endParaRPr lang="ru-RU" sz="1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00068" y="133885"/>
            <a:ext cx="70359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Организовали визуальное управление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процессами по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SQDCM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инфоцентре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</a:t>
            </a:r>
            <a:endParaRPr lang="ru-RU" b="1" spc="-5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36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51888"/>
            <a:ext cx="52387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251520" y="792560"/>
            <a:ext cx="856895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115616" y="342528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124744"/>
            <a:ext cx="5472608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581128"/>
            <a:ext cx="2808312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601294"/>
            <a:ext cx="2592289" cy="1852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11" y="1340768"/>
            <a:ext cx="2709724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Таблиц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9638781"/>
              </p:ext>
            </p:extLst>
          </p:nvPr>
        </p:nvGraphicFramePr>
        <p:xfrm>
          <a:off x="251520" y="5157192"/>
          <a:ext cx="2736303" cy="1304346"/>
        </p:xfrm>
        <a:graphic>
          <a:graphicData uri="http://schemas.openxmlformats.org/drawingml/2006/table">
            <a:tbl>
              <a:tblPr/>
              <a:tblGrid>
                <a:gridCol w="864096"/>
                <a:gridCol w="529884"/>
                <a:gridCol w="606241"/>
                <a:gridCol w="736082"/>
              </a:tblGrid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Поступило ППУ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 2023 году</a:t>
                      </a:r>
                    </a:p>
                  </a:txBody>
                  <a:tcPr marL="91461" marR="91461" marT="45748" marB="45748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Рассмотрено ППУ</a:t>
                      </a:r>
                    </a:p>
                  </a:txBody>
                  <a:tcPr marL="91461" marR="91461" marT="45748" marB="45748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Принято ППУ</a:t>
                      </a:r>
                    </a:p>
                  </a:txBody>
                  <a:tcPr marL="91461" marR="91461" marT="45748" marB="45748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Реализовано</a:t>
                      </a:r>
                    </a:p>
                  </a:txBody>
                  <a:tcPr marL="91461" marR="91461" marT="45748" marB="45748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984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</a:t>
                      </a:r>
                    </a:p>
                  </a:txBody>
                  <a:tcPr marL="91461" marR="91461" marT="45748" marB="45748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</a:t>
                      </a:r>
                    </a:p>
                  </a:txBody>
                  <a:tcPr marL="91461" marR="91461" marT="45748" marB="45748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</a:t>
                      </a:r>
                    </a:p>
                  </a:txBody>
                  <a:tcPr marL="91461" marR="91461" marT="45748" marB="45748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</a:t>
                      </a:r>
                    </a:p>
                  </a:txBody>
                  <a:tcPr marL="91461" marR="91461" marT="45748" marB="45748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043608" y="65529"/>
            <a:ext cx="698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spc="-5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 место и </a:t>
            </a:r>
            <a:r>
              <a:rPr lang="ru-RU" b="1" spc="-5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инструкции для подачи </a:t>
            </a:r>
            <a:r>
              <a:rPr lang="ru-RU" b="1" spc="-5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предложений </a:t>
            </a:r>
            <a:r>
              <a:rPr lang="ru-RU" b="1" spc="-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улучшениям </a:t>
            </a:r>
            <a:r>
              <a:rPr lang="ru-RU" b="1" spc="-5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работниками предприятия.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57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006" y="188639"/>
            <a:ext cx="52387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71932" y="908720"/>
            <a:ext cx="856895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80" y="1340768"/>
            <a:ext cx="3727054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408" y="1087557"/>
            <a:ext cx="4183473" cy="5227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3608" y="4221088"/>
            <a:ext cx="2880320" cy="2183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39552" y="203939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spc="-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вовлечения сотрудников </a:t>
            </a:r>
            <a:r>
              <a:rPr lang="ru-RU" b="1" spc="-5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разработали сценарий и на постоянной основе начали обучать персонал на фабрике </a:t>
            </a:r>
            <a:r>
              <a:rPr lang="ru-RU" b="1" spc="-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процессов</a:t>
            </a:r>
          </a:p>
        </p:txBody>
      </p:sp>
    </p:spTree>
    <p:extLst>
      <p:ext uri="{BB962C8B-B14F-4D97-AF65-F5344CB8AC3E}">
        <p14:creationId xmlns:p14="http://schemas.microsoft.com/office/powerpoint/2010/main" val="285006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341" y="31759"/>
            <a:ext cx="52387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06491" y="147130"/>
            <a:ext cx="7449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b="1" spc="-5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Постоянно проводятся практические занятия на фабрике процессов</a:t>
            </a:r>
            <a:endParaRPr lang="ru-RU" b="1" spc="-5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323528" y="666274"/>
            <a:ext cx="856895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836712"/>
            <a:ext cx="2062343" cy="2652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888" y="3669526"/>
            <a:ext cx="3545392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1944216" cy="2664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69526"/>
            <a:ext cx="2376264" cy="2855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4" y="752452"/>
            <a:ext cx="3862276" cy="2832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477" y="3669526"/>
            <a:ext cx="1834703" cy="2821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33005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494" y="185611"/>
            <a:ext cx="52387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251520" y="792560"/>
            <a:ext cx="856895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71" y="1196752"/>
            <a:ext cx="8274423" cy="5004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69233" y="150122"/>
            <a:ext cx="7087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b="1" spc="-5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Визуализировали на предприятии информацию о «бережливом производстве»</a:t>
            </a:r>
            <a:endParaRPr lang="ru-RU" b="1" spc="-5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58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689" y="185852"/>
            <a:ext cx="52387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51520" y="792560"/>
            <a:ext cx="856895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933117" y="188640"/>
            <a:ext cx="69512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013" y="3429000"/>
            <a:ext cx="223071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991" y="1161243"/>
            <a:ext cx="2050573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33117" y="185852"/>
            <a:ext cx="73832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spc="-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</a:t>
            </a:r>
            <a:r>
              <a:rPr lang="ru-RU" b="1" spc="-5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наших проектных </a:t>
            </a:r>
            <a:r>
              <a:rPr lang="ru-RU" b="1" spc="-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командах </a:t>
            </a:r>
            <a:r>
              <a:rPr lang="ru-RU" b="1" spc="-5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размещаем на стендах в предприятии  </a:t>
            </a:r>
            <a:r>
              <a:rPr lang="ru-RU" b="1" spc="-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 новостях </a:t>
            </a:r>
            <a:r>
              <a:rPr lang="ru-RU" b="1" spc="-5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СМИ </a:t>
            </a:r>
            <a:r>
              <a:rPr lang="ru-RU" b="1" spc="-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124744"/>
            <a:ext cx="2897082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3816425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78695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494" y="245713"/>
            <a:ext cx="52387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393050" y="973381"/>
            <a:ext cx="832931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1077132" y="304011"/>
            <a:ext cx="70232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53" y="1196752"/>
            <a:ext cx="5594665" cy="5149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трелка вправо 5"/>
          <p:cNvSpPr/>
          <p:nvPr/>
        </p:nvSpPr>
        <p:spPr>
          <a:xfrm>
            <a:off x="433746" y="4293096"/>
            <a:ext cx="1049727" cy="432048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Стрелка вниз 6"/>
          <p:cNvSpPr/>
          <p:nvPr/>
        </p:nvSpPr>
        <p:spPr>
          <a:xfrm>
            <a:off x="2060898" y="2239541"/>
            <a:ext cx="216024" cy="216024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709068"/>
            <a:ext cx="2612106" cy="2888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17092" y="50051"/>
            <a:ext cx="73832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spc="-5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 предприятия создали раздел, </a:t>
            </a:r>
            <a:r>
              <a:rPr lang="ru-RU" b="1" spc="-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размещены   актуальные   материалы   по   </a:t>
            </a:r>
            <a:r>
              <a:rPr lang="ru-RU" b="1" spc="-5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«бережливому производству»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K:\БЕРЕЖЛИВОЕ\QR КОД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371947"/>
            <a:ext cx="2211823" cy="218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9390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188640"/>
            <a:ext cx="52387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95535" y="1340768"/>
            <a:ext cx="842493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2987824" y="422285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15" y="1484784"/>
            <a:ext cx="8821177" cy="4459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25710" y="345341"/>
            <a:ext cx="74347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spc="-5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Разработали и применяем </a:t>
            </a:r>
            <a:r>
              <a:rPr lang="ru-RU" b="1" spc="-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матрицу </a:t>
            </a:r>
            <a:r>
              <a:rPr lang="ru-RU" b="1" spc="-5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компетенций. План </a:t>
            </a:r>
            <a:r>
              <a:rPr lang="ru-RU" b="1" spc="-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персонала в организации, </a:t>
            </a:r>
            <a:r>
              <a:rPr lang="ru-RU" b="1" spc="-5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теперь включает </a:t>
            </a:r>
            <a:r>
              <a:rPr lang="ru-RU" b="1" spc="-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методам и инструментам бережливого </a:t>
            </a:r>
            <a:r>
              <a:rPr lang="ru-RU" b="1" spc="-5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производства.</a:t>
            </a:r>
            <a:endParaRPr lang="ru-RU" b="1" spc="-5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311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724" y="324569"/>
            <a:ext cx="52387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 flipV="1">
            <a:off x="323528" y="924644"/>
            <a:ext cx="8496944" cy="107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2154103" y="439941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создания образцового предприятия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1069188"/>
            <a:ext cx="389378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sz="1600" dirty="0"/>
              <a:t>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ехнологии «бережливого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МУП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«Электросервис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применяются с 2023 года.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целях реализации Плана по созданию образцового предприятия Министерство Сахалинской области по эффективному управлению регионом организовало и провело обучение специалистов МУП инструментам бережливого производства. </a:t>
            </a: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члены рабочих групп по проектам прошли обучение по базовым методам бережливого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производства.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Selezneva_EV\Desktop\Безымянный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620" y="1229663"/>
            <a:ext cx="3862817" cy="320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899196"/>
            <a:ext cx="1747328" cy="1563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433" y="4860087"/>
            <a:ext cx="1861810" cy="1528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860087"/>
            <a:ext cx="1786170" cy="158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713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188640"/>
            <a:ext cx="52387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95535" y="908720"/>
            <a:ext cx="842493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2987824" y="422285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25710" y="345341"/>
            <a:ext cx="74347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spc="-5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endParaRPr lang="ru-RU" b="1" spc="-5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1948190"/>
            <a:ext cx="74888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Надеемся наши методические рекомендации помогут вашей организации внедрить технологии «бережливого производства».</a:t>
            </a:r>
            <a:endParaRPr lang="ru-RU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92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86279"/>
            <a:ext cx="52387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95536" y="947982"/>
            <a:ext cx="842493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6" y="1124744"/>
            <a:ext cx="4464497" cy="5505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98137" y="301651"/>
            <a:ext cx="72197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spc="-5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Сначала были определены </a:t>
            </a:r>
            <a:r>
              <a:rPr lang="ru-RU" b="1" spc="-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ru-RU" b="1" spc="-5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spc="-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миссия </a:t>
            </a:r>
            <a:r>
              <a:rPr lang="ru-RU" b="1" spc="-5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предприятия</a:t>
            </a:r>
            <a:endParaRPr lang="ru-RU" b="1" spc="-5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39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86279"/>
            <a:ext cx="52387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95536" y="786354"/>
            <a:ext cx="842493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998137" y="301651"/>
            <a:ext cx="72197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spc="-5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заседание команды с активными гражданами</a:t>
            </a:r>
            <a:endParaRPr lang="ru-RU" b="1" spc="-5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9694" y="897625"/>
            <a:ext cx="477906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	</a:t>
            </a:r>
            <a:endParaRPr lang="ru-RU" dirty="0" smtClean="0"/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 направлением деятельности предприятия является обслуживание и эксплуатация объектов наружного освещения, включая праздничную иллюминацию города, и его районов. С 2013 года МУП «Электросервис» также оказывает услуги по транспортировке электрической энергии от гарантирующего поставщика ОАО «Сахалинэнерго» до потребителей распределительных сетей.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В МУП «Электросервис» на заседании команды проекта был сформирован пул активных граждан и общественных деятелей, являющихся получателями услуг учреждения (общественное собрание). Была проведена установочная встреча общественного собрания с руководством предприятия и членами рабочей группы проекта, на которой обсуждались пожелания и предложения граждан и предложения работников предприятия к оптимизации отдельных процессов деятельности.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804" y="4545218"/>
            <a:ext cx="2610186" cy="1892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076" y="1052736"/>
            <a:ext cx="2675642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047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lum bright="-1000" contrast="24000"/>
          </a:blip>
          <a:srcRect/>
          <a:stretch>
            <a:fillRect/>
          </a:stretch>
        </p:blipFill>
        <p:spPr bwMode="auto">
          <a:xfrm>
            <a:off x="8158836" y="314706"/>
            <a:ext cx="456281" cy="522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486072" y="1196752"/>
            <a:ext cx="8129045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5272847"/>
              </p:ext>
            </p:extLst>
          </p:nvPr>
        </p:nvGraphicFramePr>
        <p:xfrm>
          <a:off x="692228" y="1403945"/>
          <a:ext cx="7882711" cy="42812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82711"/>
              </a:tblGrid>
              <a:tr h="33641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 проектов </a:t>
                      </a:r>
                      <a:endParaRPr lang="ru-RU" sz="1600" dirty="0"/>
                    </a:p>
                  </a:txBody>
                  <a:tcPr marL="78203" marR="78203" marT="41476" marB="41476"/>
                </a:tc>
              </a:tr>
              <a:tr h="336419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Проекты по оптимизации процессов:</a:t>
                      </a:r>
                      <a:endParaRPr lang="ru-RU" sz="1600" dirty="0"/>
                    </a:p>
                  </a:txBody>
                  <a:tcPr marL="78203" marR="78203" marT="41476" marB="41476"/>
                </a:tc>
              </a:tr>
              <a:tr h="336419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1. По определению места повреждения линий электропередач;</a:t>
                      </a:r>
                      <a:endParaRPr lang="ru-RU" sz="1600" dirty="0"/>
                    </a:p>
                  </a:txBody>
                  <a:tcPr marL="78203" marR="78203" marT="41476" marB="41476"/>
                </a:tc>
              </a:tr>
              <a:tr h="336419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2. Выдачи средств индивидуальной защиты;</a:t>
                      </a:r>
                      <a:endParaRPr lang="ru-RU" sz="1600" dirty="0"/>
                    </a:p>
                  </a:txBody>
                  <a:tcPr marL="78203" marR="78203" marT="41476" marB="41476"/>
                </a:tc>
              </a:tr>
              <a:tr h="336419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3. Информирования потребителей об отключениях;</a:t>
                      </a:r>
                      <a:endParaRPr lang="ru-RU" sz="1600" dirty="0"/>
                    </a:p>
                  </a:txBody>
                  <a:tcPr marL="78203" marR="78203" marT="41476" marB="41476"/>
                </a:tc>
              </a:tr>
              <a:tr h="336419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4. Планирования деятельности ПЭО и контроля исполнения задач;</a:t>
                      </a:r>
                      <a:endParaRPr lang="ru-RU" sz="1600" dirty="0"/>
                    </a:p>
                  </a:txBody>
                  <a:tcPr marL="78203" marR="78203" marT="41476" marB="41476"/>
                </a:tc>
              </a:tr>
              <a:tr h="336419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5. По выдаче технических условий на размещение ВОЛС на объектах;</a:t>
                      </a:r>
                      <a:endParaRPr lang="ru-RU" sz="1600" dirty="0"/>
                    </a:p>
                  </a:txBody>
                  <a:tcPr marL="78203" marR="78203" marT="41476" marB="41476"/>
                </a:tc>
              </a:tr>
              <a:tr h="336419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6. Работы ПЭО в части хранения, поиска и использования актуальной документации;</a:t>
                      </a:r>
                      <a:endParaRPr lang="ru-RU" sz="1600" dirty="0"/>
                    </a:p>
                  </a:txBody>
                  <a:tcPr marL="78203" marR="78203" marT="41476" marB="41476"/>
                </a:tc>
              </a:tr>
              <a:tr h="580669"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7. Создания финансово-экономической модели, для определения источников финансирования </a:t>
                      </a:r>
                      <a:r>
                        <a:rPr lang="ru-RU" sz="1600" dirty="0" smtClean="0"/>
                        <a:t>инвестиционных проектов;</a:t>
                      </a:r>
                      <a:endParaRPr lang="ru-RU" sz="1600" dirty="0"/>
                    </a:p>
                  </a:txBody>
                  <a:tcPr marL="78203" marR="78203" marT="41476" marB="41476"/>
                </a:tc>
              </a:tr>
              <a:tr h="336419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8. Составления отчета по форме №4.151-6 Сведения о распределении мощности;</a:t>
                      </a:r>
                      <a:endParaRPr lang="ru-RU" sz="1600" dirty="0"/>
                    </a:p>
                  </a:txBody>
                  <a:tcPr marL="78203" marR="78203" marT="41476" marB="41476"/>
                </a:tc>
              </a:tr>
              <a:tr h="336419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9. Формирования, сопровождения и реализации инвестиционной программы;</a:t>
                      </a:r>
                      <a:endParaRPr lang="ru-RU" sz="1600" dirty="0"/>
                    </a:p>
                  </a:txBody>
                  <a:tcPr marL="78203" marR="78203" marT="41476" marB="41476"/>
                </a:tc>
              </a:tr>
              <a:tr h="336419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10. Отправки типовых писем заявителям на технологическое присоединение.</a:t>
                      </a:r>
                      <a:endParaRPr lang="ru-RU" sz="1600" dirty="0"/>
                    </a:p>
                  </a:txBody>
                  <a:tcPr marL="78203" marR="78203" marT="41476" marB="41476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45893" y="419685"/>
            <a:ext cx="7636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Определили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проблем. Приняли решение реализовать 10 проектов по бережливому производству.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21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80352"/>
            <a:ext cx="52387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547936" y="899239"/>
            <a:ext cx="8056512" cy="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1155812" y="452963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55812" y="175964"/>
            <a:ext cx="67285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Определили границы проектов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16016" y="1124744"/>
            <a:ext cx="40324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t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Scada"/>
              </a:rPr>
              <a:t>Оптимизация процесса создания "Финансово-экономической модели деятельности МУП "Электросервис" с целью определения источников финансирования инвестиционных проектов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564905"/>
            <a:ext cx="4320480" cy="410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7935" y="1124744"/>
            <a:ext cx="35200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t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Scada"/>
              </a:rPr>
              <a:t>Оптимизация процесса по определению места повреждения линий электропередач МУП «Электросервис»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64906"/>
            <a:ext cx="4032448" cy="4032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54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656" y="222220"/>
            <a:ext cx="52387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85" y="871741"/>
            <a:ext cx="8588771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4860032" y="1556792"/>
            <a:ext cx="0" cy="1728192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4860032" y="3284984"/>
            <a:ext cx="4071526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860032" y="1556792"/>
            <a:ext cx="4052267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8912299" y="1556792"/>
            <a:ext cx="6357" cy="172819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467544" y="765129"/>
            <a:ext cx="79208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Стрелка вниз 22"/>
          <p:cNvSpPr/>
          <p:nvPr/>
        </p:nvSpPr>
        <p:spPr>
          <a:xfrm>
            <a:off x="6732240" y="1628800"/>
            <a:ext cx="153925" cy="144016"/>
          </a:xfrm>
          <a:prstGeom prst="downArrow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13380" y="109855"/>
            <a:ext cx="6552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паспортах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указали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обоснование для понимания, зачем и почему важна  реализация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60415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257387"/>
            <a:ext cx="52387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85" y="871741"/>
            <a:ext cx="8588771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4860032" y="1556792"/>
            <a:ext cx="0" cy="1728192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4860032" y="3284984"/>
            <a:ext cx="4071526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860032" y="1556792"/>
            <a:ext cx="4052267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8912299" y="1556792"/>
            <a:ext cx="6357" cy="172819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1159112" y="395797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b="1" dirty="0">
              <a:solidFill>
                <a:srgbClr val="003300"/>
              </a:solidFill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467544" y="765129"/>
            <a:ext cx="79208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Стрелка вниз 22"/>
          <p:cNvSpPr/>
          <p:nvPr/>
        </p:nvSpPr>
        <p:spPr>
          <a:xfrm>
            <a:off x="6732240" y="1628800"/>
            <a:ext cx="153925" cy="144016"/>
          </a:xfrm>
          <a:prstGeom prst="downArrow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257297"/>
            <a:ext cx="7028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b="1" dirty="0">
              <a:solidFill>
                <a:srgbClr val="003300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67544" y="3645024"/>
            <a:ext cx="0" cy="126111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467544" y="3645024"/>
            <a:ext cx="3960440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427984" y="3645024"/>
            <a:ext cx="0" cy="126111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67544" y="4906139"/>
            <a:ext cx="3960440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Стрелка вниз 23"/>
          <p:cNvSpPr/>
          <p:nvPr/>
        </p:nvSpPr>
        <p:spPr>
          <a:xfrm>
            <a:off x="3347864" y="3713087"/>
            <a:ext cx="153925" cy="144016"/>
          </a:xfrm>
          <a:prstGeom prst="downArrow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Стрелка вниз 24"/>
          <p:cNvSpPr/>
          <p:nvPr/>
        </p:nvSpPr>
        <p:spPr>
          <a:xfrm>
            <a:off x="3923928" y="3721471"/>
            <a:ext cx="153925" cy="144016"/>
          </a:xfrm>
          <a:prstGeom prst="downArrow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20" name="Прямая со стрелкой 19"/>
          <p:cNvCxnSpPr/>
          <p:nvPr/>
        </p:nvCxnSpPr>
        <p:spPr>
          <a:xfrm flipV="1">
            <a:off x="4427984" y="3284984"/>
            <a:ext cx="432048" cy="3950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1123108" y="257387"/>
            <a:ext cx="7128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Определили измеримые цели, отвечающие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обоснованию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</a:t>
            </a:r>
            <a:endParaRPr lang="ru-RU" b="1" spc="-5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90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2331</TotalTime>
  <Words>664</Words>
  <Application>Microsoft Office PowerPoint</Application>
  <PresentationFormat>Экран (4:3)</PresentationFormat>
  <Paragraphs>103</Paragraphs>
  <Slides>30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Першина Светлана Станиславовна</dc:creator>
  <cp:lastModifiedBy>Першина Светлана Станиславовна</cp:lastModifiedBy>
  <cp:revision>180</cp:revision>
  <dcterms:created xsi:type="dcterms:W3CDTF">2023-09-30T22:58:07Z</dcterms:created>
  <dcterms:modified xsi:type="dcterms:W3CDTF">2023-10-13T04:12:26Z</dcterms:modified>
</cp:coreProperties>
</file>